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60" r:id="rId5"/>
    <p:sldId id="261" r:id="rId6"/>
    <p:sldId id="262" r:id="rId7"/>
    <p:sldId id="263" r:id="rId8"/>
    <p:sldId id="264" r:id="rId9"/>
    <p:sldId id="265" r:id="rId10"/>
    <p:sldId id="266" r:id="rId11"/>
    <p:sldId id="268" r:id="rId12"/>
    <p:sldId id="269" r:id="rId13"/>
    <p:sldId id="270" r:id="rId14"/>
    <p:sldId id="271" r:id="rId15"/>
    <p:sldId id="272" r:id="rId16"/>
    <p:sldId id="273" r:id="rId17"/>
    <p:sldId id="274" r:id="rId18"/>
    <p:sldId id="276" r:id="rId19"/>
    <p:sldId id="277"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showGuides="1">
      <p:cViewPr varScale="1">
        <p:scale>
          <a:sx n="70" d="100"/>
          <a:sy n="70" d="100"/>
        </p:scale>
        <p:origin x="536"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smtClean="0"/>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12/12/2021</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smtClean="0"/>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12/12/2021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12/12/2021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12/12/2021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12/12/2021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12/12/2021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12/12/2021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12/12/2021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12/12/2021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12/12/2021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12/12/2021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12/12/2021</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6.xml"/><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IN" sz="3600" dirty="0">
                <a:solidFill>
                  <a:schemeClr val="accent2"/>
                </a:solidFill>
                <a:latin typeface="Century" panose="02040604050505020304" pitchFamily="18" charset="0"/>
              </a:rPr>
              <a:t>Marketing &amp; Retail Analytics.</a:t>
            </a:r>
          </a:p>
        </p:txBody>
      </p:sp>
      <p:sp>
        <p:nvSpPr>
          <p:cNvPr id="3" name="Subtitle 2"/>
          <p:cNvSpPr>
            <a:spLocks noGrp="1"/>
          </p:cNvSpPr>
          <p:nvPr>
            <p:ph type="subTitle" idx="1"/>
          </p:nvPr>
        </p:nvSpPr>
        <p:spPr>
          <a:xfrm>
            <a:off x="1876424" y="3602037"/>
            <a:ext cx="8791575" cy="2314131"/>
          </a:xfrm>
        </p:spPr>
        <p:txBody>
          <a:bodyPr>
            <a:normAutofit fontScale="92500" lnSpcReduction="10000"/>
          </a:bodyPr>
          <a:lstStyle/>
          <a:p>
            <a:pPr>
              <a:lnSpc>
                <a:spcPct val="90000"/>
              </a:lnSpc>
              <a:spcBef>
                <a:spcPct val="0"/>
              </a:spcBef>
            </a:pPr>
            <a:r>
              <a:rPr lang="en-IN" sz="3600" dirty="0">
                <a:solidFill>
                  <a:srgbClr val="FFFF00"/>
                </a:solidFill>
                <a:latin typeface="Century" panose="02040604050505020304" pitchFamily="18" charset="0"/>
                <a:ea typeface="+mj-ea"/>
                <a:cs typeface="+mj-cs"/>
              </a:rPr>
              <a:t>Milestone -</a:t>
            </a:r>
            <a:r>
              <a:rPr lang="en-IN" sz="3600" dirty="0" smtClean="0">
                <a:solidFill>
                  <a:srgbClr val="FFFF00"/>
                </a:solidFill>
                <a:latin typeface="Century" panose="02040604050505020304" pitchFamily="18" charset="0"/>
                <a:ea typeface="+mj-ea"/>
                <a:cs typeface="+mj-cs"/>
              </a:rPr>
              <a:t>1</a:t>
            </a:r>
          </a:p>
          <a:p>
            <a:pPr>
              <a:lnSpc>
                <a:spcPct val="90000"/>
              </a:lnSpc>
              <a:spcBef>
                <a:spcPct val="0"/>
              </a:spcBef>
            </a:pPr>
            <a:endParaRPr lang="en-GB" sz="3600" dirty="0" smtClean="0">
              <a:solidFill>
                <a:srgbClr val="FFFF00"/>
              </a:solidFill>
              <a:latin typeface="Century" panose="02040604050505020304" pitchFamily="18" charset="0"/>
              <a:ea typeface="+mj-ea"/>
              <a:cs typeface="+mj-cs"/>
            </a:endParaRPr>
          </a:p>
          <a:p>
            <a:pPr>
              <a:lnSpc>
                <a:spcPct val="90000"/>
              </a:lnSpc>
              <a:spcBef>
                <a:spcPct val="0"/>
              </a:spcBef>
            </a:pPr>
            <a:endParaRPr lang="en-GB" sz="3600" dirty="0" smtClean="0">
              <a:solidFill>
                <a:srgbClr val="FFFF00"/>
              </a:solidFill>
              <a:latin typeface="Century" panose="02040604050505020304" pitchFamily="18" charset="0"/>
              <a:ea typeface="+mj-ea"/>
              <a:cs typeface="+mj-cs"/>
            </a:endParaRPr>
          </a:p>
          <a:p>
            <a:pPr>
              <a:lnSpc>
                <a:spcPct val="90000"/>
              </a:lnSpc>
              <a:spcBef>
                <a:spcPct val="0"/>
              </a:spcBef>
            </a:pPr>
            <a:r>
              <a:rPr lang="en-GB" sz="2400" dirty="0" smtClean="0">
                <a:solidFill>
                  <a:srgbClr val="FFFF00"/>
                </a:solidFill>
                <a:latin typeface="Century" panose="02040604050505020304" pitchFamily="18" charset="0"/>
                <a:ea typeface="+mj-ea"/>
                <a:cs typeface="+mj-cs"/>
              </a:rPr>
              <a:t>Rahul </a:t>
            </a:r>
            <a:r>
              <a:rPr lang="en-GB" sz="2400" dirty="0" smtClean="0">
                <a:solidFill>
                  <a:srgbClr val="FFFF00"/>
                </a:solidFill>
                <a:latin typeface="Century" panose="02040604050505020304" pitchFamily="18" charset="0"/>
                <a:ea typeface="+mj-ea"/>
                <a:cs typeface="+mj-cs"/>
              </a:rPr>
              <a:t>jha </a:t>
            </a:r>
          </a:p>
          <a:p>
            <a:pPr>
              <a:lnSpc>
                <a:spcPct val="90000"/>
              </a:lnSpc>
              <a:spcBef>
                <a:spcPct val="0"/>
              </a:spcBef>
            </a:pPr>
            <a:endParaRPr lang="en-GB" sz="2400" dirty="0" smtClean="0">
              <a:solidFill>
                <a:srgbClr val="FFFF00"/>
              </a:solidFill>
              <a:latin typeface="Century" panose="02040604050505020304" pitchFamily="18" charset="0"/>
              <a:ea typeface="+mj-ea"/>
              <a:cs typeface="+mj-cs"/>
            </a:endParaRPr>
          </a:p>
          <a:p>
            <a:pPr>
              <a:lnSpc>
                <a:spcPct val="90000"/>
              </a:lnSpc>
              <a:spcBef>
                <a:spcPct val="0"/>
              </a:spcBef>
            </a:pPr>
            <a:r>
              <a:rPr lang="en-GB" sz="2400" dirty="0" smtClean="0">
                <a:solidFill>
                  <a:srgbClr val="FFFF00"/>
                </a:solidFill>
                <a:latin typeface="Century" panose="02040604050505020304" pitchFamily="18" charset="0"/>
                <a:ea typeface="+mj-ea"/>
                <a:cs typeface="+mj-cs"/>
              </a:rPr>
              <a:t>PGP-DSBA</a:t>
            </a:r>
            <a:endParaRPr lang="en-GB" sz="2400" dirty="0" smtClean="0">
              <a:solidFill>
                <a:srgbClr val="FFFF00"/>
              </a:solidFill>
              <a:latin typeface="Century" panose="02040604050505020304" pitchFamily="18" charset="0"/>
              <a:ea typeface="+mj-ea"/>
              <a:cs typeface="+mj-cs"/>
            </a:endParaRPr>
          </a:p>
          <a:p>
            <a:pPr>
              <a:lnSpc>
                <a:spcPct val="90000"/>
              </a:lnSpc>
              <a:spcBef>
                <a:spcPct val="0"/>
              </a:spcBef>
            </a:pPr>
            <a:endParaRPr lang="en-IN" sz="3600" dirty="0">
              <a:solidFill>
                <a:schemeClr val="accent2"/>
              </a:solidFill>
              <a:latin typeface="Century" panose="02040604050505020304" pitchFamily="18" charset="0"/>
              <a:ea typeface="+mj-ea"/>
              <a:cs typeface="+mj-cs"/>
            </a:endParaRPr>
          </a:p>
        </p:txBody>
      </p:sp>
    </p:spTree>
    <p:extLst>
      <p:ext uri="{BB962C8B-B14F-4D97-AF65-F5344CB8AC3E}">
        <p14:creationId xmlns:p14="http://schemas.microsoft.com/office/powerpoint/2010/main" val="20148964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2" y="0"/>
            <a:ext cx="9905998" cy="1024128"/>
          </a:xfrm>
        </p:spPr>
        <p:txBody>
          <a:bodyPr>
            <a:normAutofit/>
          </a:bodyPr>
          <a:lstStyle/>
          <a:p>
            <a:r>
              <a:rPr lang="en-IN" sz="2300" dirty="0">
                <a:solidFill>
                  <a:srgbClr val="FFFF00"/>
                </a:solidFill>
                <a:latin typeface="Century" panose="02040604050505020304" pitchFamily="18" charset="0"/>
              </a:rPr>
              <a:t>Summary of the </a:t>
            </a:r>
            <a:r>
              <a:rPr lang="en-IN" sz="2300" dirty="0" smtClean="0">
                <a:solidFill>
                  <a:srgbClr val="FFFF00"/>
                </a:solidFill>
                <a:latin typeface="Century" panose="02040604050505020304" pitchFamily="18" charset="0"/>
              </a:rPr>
              <a:t>inferences .</a:t>
            </a:r>
            <a:endParaRPr lang="en-IN" sz="2300" dirty="0">
              <a:solidFill>
                <a:srgbClr val="FFFF00"/>
              </a:solidFill>
              <a:latin typeface="Century" panose="02040604050505020304" pitchFamily="18" charset="0"/>
            </a:endParaRPr>
          </a:p>
        </p:txBody>
      </p:sp>
      <p:sp>
        <p:nvSpPr>
          <p:cNvPr id="3" name="Content Placeholder 2"/>
          <p:cNvSpPr>
            <a:spLocks noGrp="1"/>
          </p:cNvSpPr>
          <p:nvPr>
            <p:ph idx="1"/>
          </p:nvPr>
        </p:nvSpPr>
        <p:spPr>
          <a:xfrm>
            <a:off x="832104" y="950976"/>
            <a:ext cx="10780776" cy="5084064"/>
          </a:xfrm>
        </p:spPr>
        <p:txBody>
          <a:bodyPr>
            <a:normAutofit fontScale="85000" lnSpcReduction="20000"/>
          </a:bodyPr>
          <a:lstStyle/>
          <a:p>
            <a:r>
              <a:rPr lang="en-GB" sz="1800" dirty="0" smtClean="0">
                <a:latin typeface="Bahnschrift" panose="020B0502040204020203" pitchFamily="34" charset="0"/>
                <a:ea typeface="+mj-ea"/>
                <a:cs typeface="+mj-cs"/>
              </a:rPr>
              <a:t>Using histogram on sales variable we did univariate analysis. </a:t>
            </a:r>
          </a:p>
          <a:p>
            <a:pPr marL="0" indent="0">
              <a:buNone/>
            </a:pPr>
            <a:endParaRPr lang="en-GB" sz="1800" dirty="0" smtClean="0">
              <a:latin typeface="Bahnschrift" panose="020B0502040204020203" pitchFamily="34" charset="0"/>
              <a:ea typeface="+mj-ea"/>
              <a:cs typeface="+mj-cs"/>
            </a:endParaRPr>
          </a:p>
          <a:p>
            <a:r>
              <a:rPr lang="en-GB" sz="1800" dirty="0" smtClean="0"/>
              <a:t> </a:t>
            </a:r>
            <a:r>
              <a:rPr lang="en-GB" sz="1800" dirty="0" smtClean="0">
                <a:latin typeface="Bahnschrift" panose="020B0502040204020203" pitchFamily="34" charset="0"/>
                <a:ea typeface="+mj-ea"/>
                <a:cs typeface="+mj-cs"/>
              </a:rPr>
              <a:t>For categorical variable like product line we also did univariate analysis using bar plot. </a:t>
            </a:r>
          </a:p>
          <a:p>
            <a:pPr marL="0" indent="0">
              <a:buNone/>
            </a:pPr>
            <a:endParaRPr lang="en-GB" sz="1800" dirty="0" smtClean="0">
              <a:latin typeface="Bahnschrift" panose="020B0502040204020203" pitchFamily="34" charset="0"/>
              <a:ea typeface="+mj-ea"/>
              <a:cs typeface="+mj-cs"/>
            </a:endParaRPr>
          </a:p>
          <a:p>
            <a:r>
              <a:rPr lang="en-GB" sz="1800" dirty="0" smtClean="0">
                <a:latin typeface="Bahnschrift" panose="020B0502040204020203" pitchFamily="34" charset="0"/>
                <a:ea typeface="+mj-ea"/>
                <a:cs typeface="+mj-cs"/>
              </a:rPr>
              <a:t> Using boxplot on sales , product line, deal size variables we have plotted bivariate analysis.</a:t>
            </a:r>
          </a:p>
          <a:p>
            <a:pPr marL="0" indent="0">
              <a:buNone/>
            </a:pPr>
            <a:endParaRPr lang="en-GB" sz="1800" dirty="0" smtClean="0">
              <a:latin typeface="Bahnschrift" panose="020B0502040204020203" pitchFamily="34" charset="0"/>
              <a:ea typeface="+mj-ea"/>
              <a:cs typeface="+mj-cs"/>
            </a:endParaRPr>
          </a:p>
          <a:p>
            <a:r>
              <a:rPr lang="en-GB" sz="1800" dirty="0" smtClean="0">
                <a:latin typeface="Bahnschrift" panose="020B0502040204020203" pitchFamily="34" charset="0"/>
                <a:ea typeface="+mj-ea"/>
                <a:cs typeface="+mj-cs"/>
              </a:rPr>
              <a:t> And using </a:t>
            </a:r>
            <a:r>
              <a:rPr lang="en-GB" sz="1800" dirty="0" err="1">
                <a:latin typeface="Bahnschrift" panose="020B0502040204020203" pitchFamily="34" charset="0"/>
                <a:ea typeface="+mj-ea"/>
                <a:cs typeface="+mj-cs"/>
              </a:rPr>
              <a:t>M</a:t>
            </a:r>
            <a:r>
              <a:rPr lang="en-GB" sz="1800" dirty="0" err="1" smtClean="0">
                <a:latin typeface="Bahnschrift" panose="020B0502040204020203" pitchFamily="34" charset="0"/>
                <a:ea typeface="+mj-ea"/>
                <a:cs typeface="+mj-cs"/>
              </a:rPr>
              <a:t>srp</a:t>
            </a:r>
            <a:r>
              <a:rPr lang="en-GB" sz="1800" dirty="0" smtClean="0">
                <a:latin typeface="Bahnschrift" panose="020B0502040204020203" pitchFamily="34" charset="0"/>
                <a:ea typeface="+mj-ea"/>
                <a:cs typeface="+mj-cs"/>
              </a:rPr>
              <a:t>, price each, status, sales &amp; product line variables we did multivariate analysis .</a:t>
            </a:r>
          </a:p>
          <a:p>
            <a:pPr marL="0" indent="0">
              <a:buNone/>
            </a:pPr>
            <a:endParaRPr lang="en-GB" sz="1800" dirty="0" smtClean="0">
              <a:latin typeface="Bahnschrift" panose="020B0502040204020203" pitchFamily="34" charset="0"/>
              <a:ea typeface="+mj-ea"/>
              <a:cs typeface="+mj-cs"/>
            </a:endParaRPr>
          </a:p>
          <a:p>
            <a:r>
              <a:rPr lang="en-GB" sz="1800" dirty="0" smtClean="0">
                <a:latin typeface="Bahnschrift" panose="020B0502040204020203" pitchFamily="34" charset="0"/>
                <a:ea typeface="+mj-ea"/>
                <a:cs typeface="+mj-cs"/>
              </a:rPr>
              <a:t>After deriving univariate, bivariate &amp; multivariate analysis we can see there is a high demand of classic cars followed by vintage cars and least is for trains. </a:t>
            </a:r>
          </a:p>
          <a:p>
            <a:pPr marL="0" indent="0">
              <a:buNone/>
            </a:pPr>
            <a:endParaRPr lang="en-GB" sz="1800" dirty="0" smtClean="0">
              <a:latin typeface="Bahnschrift" panose="020B0502040204020203" pitchFamily="34" charset="0"/>
              <a:ea typeface="+mj-ea"/>
              <a:cs typeface="+mj-cs"/>
            </a:endParaRPr>
          </a:p>
          <a:p>
            <a:r>
              <a:rPr lang="en-GB" sz="1800" dirty="0" smtClean="0">
                <a:latin typeface="Bahnschrift" panose="020B0502040204020203" pitchFamily="34" charset="0"/>
                <a:ea typeface="+mj-ea"/>
                <a:cs typeface="+mj-cs"/>
              </a:rPr>
              <a:t> The sale are high for the last quarter of the year &amp; we can see seasonality in it. </a:t>
            </a:r>
          </a:p>
          <a:p>
            <a:pPr marL="0" indent="0">
              <a:buNone/>
            </a:pPr>
            <a:endParaRPr lang="en-GB" sz="1800" dirty="0" smtClean="0">
              <a:latin typeface="Bahnschrift" panose="020B0502040204020203" pitchFamily="34" charset="0"/>
              <a:ea typeface="+mj-ea"/>
              <a:cs typeface="+mj-cs"/>
            </a:endParaRPr>
          </a:p>
          <a:p>
            <a:r>
              <a:rPr lang="en-GB" sz="1800" dirty="0" smtClean="0">
                <a:latin typeface="Bahnschrift" panose="020B0502040204020203" pitchFamily="34" charset="0"/>
                <a:ea typeface="+mj-ea"/>
                <a:cs typeface="+mj-cs"/>
              </a:rPr>
              <a:t> The demand for classic cars are so high that the company has also sold the products below </a:t>
            </a:r>
            <a:r>
              <a:rPr lang="en-GB" sz="1800" dirty="0" err="1">
                <a:latin typeface="Bahnschrift" panose="020B0502040204020203" pitchFamily="34" charset="0"/>
                <a:ea typeface="+mj-ea"/>
                <a:cs typeface="+mj-cs"/>
              </a:rPr>
              <a:t>M</a:t>
            </a:r>
            <a:r>
              <a:rPr lang="en-GB" sz="1800" dirty="0" err="1" smtClean="0">
                <a:latin typeface="Bahnschrift" panose="020B0502040204020203" pitchFamily="34" charset="0"/>
                <a:ea typeface="+mj-ea"/>
                <a:cs typeface="+mj-cs"/>
              </a:rPr>
              <a:t>srp</a:t>
            </a:r>
            <a:r>
              <a:rPr lang="en-GB" sz="1800" dirty="0" smtClean="0">
                <a:latin typeface="Bahnschrift" panose="020B0502040204020203" pitchFamily="34" charset="0"/>
                <a:ea typeface="+mj-ea"/>
                <a:cs typeface="+mj-cs"/>
              </a:rPr>
              <a:t> giving the customers a good discount. However for vintage cars they have sold above the MSRP too. </a:t>
            </a:r>
            <a:endParaRPr lang="en-IN" sz="1800" dirty="0">
              <a:latin typeface="Bahnschrift" panose="020B0502040204020203" pitchFamily="34" charset="0"/>
              <a:ea typeface="+mj-ea"/>
              <a:cs typeface="+mj-cs"/>
            </a:endParaRPr>
          </a:p>
        </p:txBody>
      </p:sp>
    </p:spTree>
    <p:extLst>
      <p:ext uri="{BB962C8B-B14F-4D97-AF65-F5344CB8AC3E}">
        <p14:creationId xmlns:p14="http://schemas.microsoft.com/office/powerpoint/2010/main" val="42192354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8261" y="0"/>
            <a:ext cx="9905998" cy="743938"/>
          </a:xfrm>
        </p:spPr>
        <p:txBody>
          <a:bodyPr>
            <a:normAutofit/>
          </a:bodyPr>
          <a:lstStyle/>
          <a:p>
            <a:r>
              <a:rPr lang="en-GB" sz="2300" dirty="0">
                <a:solidFill>
                  <a:srgbClr val="FFFF00"/>
                </a:solidFill>
                <a:latin typeface="Century" panose="02040604050505020304" pitchFamily="18" charset="0"/>
              </a:rPr>
              <a:t>Customer Segmentation using RFM analysis.</a:t>
            </a:r>
            <a:endParaRPr lang="en-IN" sz="2300" dirty="0">
              <a:solidFill>
                <a:srgbClr val="FFFF00"/>
              </a:solidFill>
              <a:latin typeface="Century" panose="02040604050505020304" pitchFamily="18" charset="0"/>
            </a:endParaRPr>
          </a:p>
        </p:txBody>
      </p:sp>
      <p:sp>
        <p:nvSpPr>
          <p:cNvPr id="3" name="Content Placeholder 2"/>
          <p:cNvSpPr>
            <a:spLocks noGrp="1"/>
          </p:cNvSpPr>
          <p:nvPr>
            <p:ph idx="1"/>
          </p:nvPr>
        </p:nvSpPr>
        <p:spPr>
          <a:xfrm>
            <a:off x="1141412" y="822960"/>
            <a:ext cx="10361740" cy="5687568"/>
          </a:xfrm>
        </p:spPr>
        <p:txBody>
          <a:bodyPr>
            <a:normAutofit fontScale="85000" lnSpcReduction="10000"/>
          </a:bodyPr>
          <a:lstStyle/>
          <a:p>
            <a:pPr>
              <a:lnSpc>
                <a:spcPct val="110000"/>
              </a:lnSpc>
            </a:pPr>
            <a:r>
              <a:rPr lang="en-GB" sz="1800" dirty="0" smtClean="0">
                <a:latin typeface="Bahnschrift" panose="020B0502040204020203" pitchFamily="34" charset="0"/>
                <a:ea typeface="+mj-ea"/>
                <a:cs typeface="+mj-cs"/>
              </a:rPr>
              <a:t>Which tool used? </a:t>
            </a:r>
          </a:p>
          <a:p>
            <a:pPr marL="0" indent="0">
              <a:lnSpc>
                <a:spcPct val="110000"/>
              </a:lnSpc>
              <a:buNone/>
            </a:pPr>
            <a:r>
              <a:rPr lang="en-GB" sz="1800" dirty="0" smtClean="0">
                <a:latin typeface="Bahnschrift" panose="020B0502040204020203" pitchFamily="34" charset="0"/>
                <a:ea typeface="+mj-ea"/>
                <a:cs typeface="+mj-cs"/>
              </a:rPr>
              <a:t>           </a:t>
            </a:r>
            <a:r>
              <a:rPr lang="en-GB" sz="1800" dirty="0" err="1" smtClean="0">
                <a:latin typeface="Bahnschrift" panose="020B0502040204020203" pitchFamily="34" charset="0"/>
                <a:ea typeface="+mj-ea"/>
                <a:cs typeface="+mj-cs"/>
              </a:rPr>
              <a:t>Knime</a:t>
            </a:r>
            <a:r>
              <a:rPr lang="en-GB" sz="1800" dirty="0" smtClean="0">
                <a:latin typeface="Bahnschrift" panose="020B0502040204020203" pitchFamily="34" charset="0"/>
                <a:ea typeface="+mj-ea"/>
                <a:cs typeface="+mj-cs"/>
              </a:rPr>
              <a:t> tool is used here. </a:t>
            </a:r>
          </a:p>
          <a:p>
            <a:pPr marL="0" indent="0">
              <a:lnSpc>
                <a:spcPct val="110000"/>
              </a:lnSpc>
              <a:buNone/>
            </a:pPr>
            <a:endParaRPr lang="en-GB" sz="1800" dirty="0" smtClean="0">
              <a:latin typeface="Bahnschrift" panose="020B0502040204020203" pitchFamily="34" charset="0"/>
              <a:ea typeface="+mj-ea"/>
              <a:cs typeface="+mj-cs"/>
            </a:endParaRPr>
          </a:p>
          <a:p>
            <a:pPr>
              <a:lnSpc>
                <a:spcPct val="110000"/>
              </a:lnSpc>
            </a:pPr>
            <a:r>
              <a:rPr lang="en-GB" sz="1800" dirty="0" smtClean="0">
                <a:latin typeface="Bahnschrift" panose="020B0502040204020203" pitchFamily="34" charset="0"/>
                <a:ea typeface="+mj-ea"/>
                <a:cs typeface="+mj-cs"/>
              </a:rPr>
              <a:t>What all parameters used and assumptions made?</a:t>
            </a:r>
          </a:p>
          <a:p>
            <a:pPr marL="0" indent="0">
              <a:lnSpc>
                <a:spcPct val="110000"/>
              </a:lnSpc>
              <a:buNone/>
            </a:pPr>
            <a:r>
              <a:rPr lang="en-GB" sz="1800" dirty="0" smtClean="0">
                <a:latin typeface="Bahnschrift" panose="020B0502040204020203" pitchFamily="34" charset="0"/>
                <a:ea typeface="+mj-ea"/>
                <a:cs typeface="+mj-cs"/>
              </a:rPr>
              <a:t>            As per your suggestion about ignoring the column "days since last order" and create new column name recency  as   "[max(order date) - order date)]" </a:t>
            </a:r>
          </a:p>
          <a:p>
            <a:pPr marL="0" indent="0">
              <a:lnSpc>
                <a:spcPct val="110000"/>
              </a:lnSpc>
              <a:buNone/>
            </a:pPr>
            <a:endParaRPr lang="en-GB" sz="1800" dirty="0" smtClean="0">
              <a:latin typeface="Bahnschrift" panose="020B0502040204020203" pitchFamily="34" charset="0"/>
              <a:ea typeface="+mj-ea"/>
              <a:cs typeface="+mj-cs"/>
            </a:endParaRPr>
          </a:p>
          <a:p>
            <a:pPr>
              <a:lnSpc>
                <a:spcPct val="110000"/>
              </a:lnSpc>
            </a:pPr>
            <a:r>
              <a:rPr lang="en-GB" sz="1800" dirty="0" smtClean="0">
                <a:latin typeface="Bahnschrift" panose="020B0502040204020203" pitchFamily="34" charset="0"/>
                <a:ea typeface="+mj-ea"/>
                <a:cs typeface="+mj-cs"/>
              </a:rPr>
              <a:t>We have assumed “12-11-2021“ as a reference date and created recency column.</a:t>
            </a:r>
          </a:p>
          <a:p>
            <a:pPr>
              <a:lnSpc>
                <a:spcPct val="110000"/>
              </a:lnSpc>
            </a:pPr>
            <a:endParaRPr lang="en-GB" sz="1800" dirty="0" smtClean="0">
              <a:latin typeface="Bahnschrift" panose="020B0502040204020203" pitchFamily="34" charset="0"/>
              <a:ea typeface="+mj-ea"/>
              <a:cs typeface="+mj-cs"/>
            </a:endParaRPr>
          </a:p>
          <a:p>
            <a:pPr>
              <a:lnSpc>
                <a:spcPct val="110000"/>
              </a:lnSpc>
            </a:pPr>
            <a:r>
              <a:rPr lang="en-GB" sz="1800" dirty="0" smtClean="0">
                <a:latin typeface="Bahnschrift" panose="020B0502040204020203" pitchFamily="34" charset="0"/>
                <a:ea typeface="+mj-ea"/>
                <a:cs typeface="+mj-cs"/>
              </a:rPr>
              <a:t> If we can see the data there are same order number repeated for different product code. So we can assume count of each order number as frequency of an order number. </a:t>
            </a:r>
          </a:p>
          <a:p>
            <a:pPr>
              <a:lnSpc>
                <a:spcPct val="110000"/>
              </a:lnSpc>
            </a:pPr>
            <a:endParaRPr lang="en-GB" sz="1800" dirty="0" smtClean="0">
              <a:latin typeface="Bahnschrift" panose="020B0502040204020203" pitchFamily="34" charset="0"/>
              <a:ea typeface="+mj-ea"/>
              <a:cs typeface="+mj-cs"/>
            </a:endParaRPr>
          </a:p>
          <a:p>
            <a:pPr>
              <a:lnSpc>
                <a:spcPct val="110000"/>
              </a:lnSpc>
            </a:pPr>
            <a:r>
              <a:rPr lang="en-GB" sz="1800" dirty="0" smtClean="0">
                <a:latin typeface="Bahnschrift" panose="020B0502040204020203" pitchFamily="34" charset="0"/>
                <a:ea typeface="+mj-ea"/>
                <a:cs typeface="+mj-cs"/>
              </a:rPr>
              <a:t>In sales column we get sales amount for each transaction. We can use SALES parameter and using an assumption of sum of aggregation we created a new column as monetary . </a:t>
            </a:r>
          </a:p>
          <a:p>
            <a:pPr marL="0" indent="0">
              <a:lnSpc>
                <a:spcPct val="110000"/>
              </a:lnSpc>
              <a:buNone/>
            </a:pPr>
            <a:endParaRPr lang="en-GB" sz="1800" dirty="0" smtClean="0">
              <a:latin typeface="Bahnschrift" panose="020B0502040204020203" pitchFamily="34" charset="0"/>
              <a:ea typeface="+mj-ea"/>
              <a:cs typeface="+mj-cs"/>
            </a:endParaRPr>
          </a:p>
          <a:p>
            <a:pPr>
              <a:lnSpc>
                <a:spcPct val="110000"/>
              </a:lnSpc>
            </a:pPr>
            <a:r>
              <a:rPr lang="en-GB" sz="1800" dirty="0" smtClean="0">
                <a:latin typeface="Bahnschrift" panose="020B0502040204020203" pitchFamily="34" charset="0"/>
                <a:ea typeface="+mj-ea"/>
                <a:cs typeface="+mj-cs"/>
              </a:rPr>
              <a:t>Then created four different bin for each recency, frequency &amp; monetary using percentile range(0,0.25,0.50,0.75,1.00). Based on above 4 bin assumption we have considered 4 segments like high , medium , low and churn.</a:t>
            </a:r>
            <a:endParaRPr lang="en-IN" sz="1800" dirty="0" smtClean="0">
              <a:latin typeface="Bahnschrift" panose="020B0502040204020203" pitchFamily="34" charset="0"/>
              <a:ea typeface="+mj-ea"/>
              <a:cs typeface="+mj-cs"/>
            </a:endParaRPr>
          </a:p>
          <a:p>
            <a:endParaRPr lang="en-IN" dirty="0"/>
          </a:p>
        </p:txBody>
      </p:sp>
    </p:spTree>
    <p:extLst>
      <p:ext uri="{BB962C8B-B14F-4D97-AF65-F5344CB8AC3E}">
        <p14:creationId xmlns:p14="http://schemas.microsoft.com/office/powerpoint/2010/main" val="37908236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2" y="115598"/>
            <a:ext cx="9905998" cy="634210"/>
          </a:xfrm>
        </p:spPr>
        <p:txBody>
          <a:bodyPr>
            <a:normAutofit/>
          </a:bodyPr>
          <a:lstStyle/>
          <a:p>
            <a:r>
              <a:rPr lang="en-IN" sz="2300" dirty="0">
                <a:solidFill>
                  <a:srgbClr val="FFFF00"/>
                </a:solidFill>
                <a:latin typeface="Century" panose="02040604050505020304" pitchFamily="18" charset="0"/>
              </a:rPr>
              <a:t>KNIME Workflow image</a:t>
            </a:r>
          </a:p>
        </p:txBody>
      </p:sp>
      <p:pic>
        <p:nvPicPr>
          <p:cNvPr id="4" name="Content Placeholder 3"/>
          <p:cNvPicPr>
            <a:picLocks noGrp="1" noChangeAspect="1"/>
          </p:cNvPicPr>
          <p:nvPr>
            <p:ph idx="1"/>
          </p:nvPr>
        </p:nvPicPr>
        <p:blipFill rotWithShape="1">
          <a:blip r:embed="rId2"/>
          <a:srcRect l="16284" t="10711" r="5877" b="12756"/>
          <a:stretch/>
        </p:blipFill>
        <p:spPr>
          <a:xfrm>
            <a:off x="1141412" y="1170431"/>
            <a:ext cx="9831388" cy="5437543"/>
          </a:xfrm>
          <a:prstGeom prst="rect">
            <a:avLst/>
          </a:prstGeom>
        </p:spPr>
      </p:pic>
    </p:spTree>
    <p:extLst>
      <p:ext uri="{BB962C8B-B14F-4D97-AF65-F5344CB8AC3E}">
        <p14:creationId xmlns:p14="http://schemas.microsoft.com/office/powerpoint/2010/main" val="28108188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2" y="0"/>
            <a:ext cx="9905998" cy="697584"/>
          </a:xfrm>
        </p:spPr>
        <p:txBody>
          <a:bodyPr>
            <a:normAutofit/>
          </a:bodyPr>
          <a:lstStyle/>
          <a:p>
            <a:r>
              <a:rPr lang="en-GB" sz="2300" dirty="0">
                <a:solidFill>
                  <a:srgbClr val="FFFF00"/>
                </a:solidFill>
                <a:latin typeface="Century" panose="02040604050505020304" pitchFamily="18" charset="0"/>
              </a:rPr>
              <a:t>Output table head For RFM Analysis.</a:t>
            </a:r>
            <a:endParaRPr lang="en-IN" sz="2300" dirty="0">
              <a:solidFill>
                <a:srgbClr val="FFFF00"/>
              </a:solidFill>
              <a:latin typeface="Century" panose="02040604050505020304" pitchFamily="18" charset="0"/>
            </a:endParaRPr>
          </a:p>
        </p:txBody>
      </p:sp>
      <p:pic>
        <p:nvPicPr>
          <p:cNvPr id="4" name="Content Placeholder 3"/>
          <p:cNvPicPr>
            <a:picLocks noGrp="1" noChangeAspect="1"/>
          </p:cNvPicPr>
          <p:nvPr>
            <p:ph idx="1"/>
          </p:nvPr>
        </p:nvPicPr>
        <p:blipFill rotWithShape="1">
          <a:blip r:embed="rId2"/>
          <a:srcRect l="922" t="1493" r="714" b="14495"/>
          <a:stretch/>
        </p:blipFill>
        <p:spPr>
          <a:xfrm>
            <a:off x="1319752" y="933253"/>
            <a:ext cx="10007154" cy="5524107"/>
          </a:xfrm>
          <a:prstGeom prst="rect">
            <a:avLst/>
          </a:prstGeom>
        </p:spPr>
      </p:pic>
    </p:spTree>
    <p:extLst>
      <p:ext uri="{BB962C8B-B14F-4D97-AF65-F5344CB8AC3E}">
        <p14:creationId xmlns:p14="http://schemas.microsoft.com/office/powerpoint/2010/main" val="14968783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2" y="90617"/>
            <a:ext cx="9905998" cy="540979"/>
          </a:xfrm>
        </p:spPr>
        <p:txBody>
          <a:bodyPr>
            <a:normAutofit/>
          </a:bodyPr>
          <a:lstStyle/>
          <a:p>
            <a:r>
              <a:rPr lang="en-GB" sz="2300" dirty="0">
                <a:solidFill>
                  <a:srgbClr val="FFFF00"/>
                </a:solidFill>
                <a:latin typeface="Century" panose="02040604050505020304" pitchFamily="18" charset="0"/>
              </a:rPr>
              <a:t>1. Our Top best customers </a:t>
            </a:r>
            <a:endParaRPr lang="en-IN" sz="2300" dirty="0">
              <a:solidFill>
                <a:srgbClr val="FFFF00"/>
              </a:solidFill>
              <a:latin typeface="Century" panose="02040604050505020304" pitchFamily="18" charset="0"/>
            </a:endParaRPr>
          </a:p>
        </p:txBody>
      </p:sp>
      <p:sp>
        <p:nvSpPr>
          <p:cNvPr id="6" name="Title 1"/>
          <p:cNvSpPr txBox="1">
            <a:spLocks/>
          </p:cNvSpPr>
          <p:nvPr/>
        </p:nvSpPr>
        <p:spPr>
          <a:xfrm>
            <a:off x="1208970" y="4098580"/>
            <a:ext cx="10517973" cy="228336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GB" sz="1500" cap="none" dirty="0" smtClean="0">
                <a:latin typeface="Bahnschrift" panose="020B0502040204020203" pitchFamily="34" charset="0"/>
              </a:rPr>
              <a:t>On basis on recency, frequency &amp; monetary we have grouped our top customers. We have given the most significance to recency parameter as these customers has recently purchased our products. Also according to RFM model the most importance is given to recency. Hence we have kept it as our first parameter for selecting top customers. </a:t>
            </a:r>
          </a:p>
          <a:p>
            <a:endParaRPr lang="en-GB" sz="1500" cap="none" dirty="0" smtClean="0">
              <a:latin typeface="Bahnschrift" panose="020B0502040204020203" pitchFamily="34" charset="0"/>
            </a:endParaRPr>
          </a:p>
          <a:p>
            <a:endParaRPr lang="en-GB" sz="1500" dirty="0">
              <a:latin typeface="Bahnschrift" panose="020B0502040204020203" pitchFamily="34" charset="0"/>
            </a:endParaRPr>
          </a:p>
          <a:p>
            <a:r>
              <a:rPr lang="en-GB" sz="1500" cap="none" dirty="0" smtClean="0">
                <a:latin typeface="Bahnschrift" panose="020B0502040204020203" pitchFamily="34" charset="0"/>
              </a:rPr>
              <a:t>For </a:t>
            </a:r>
            <a:r>
              <a:rPr lang="en-GB" sz="1500" cap="none" dirty="0" err="1" smtClean="0">
                <a:latin typeface="Bahnschrift" panose="020B0502040204020203" pitchFamily="34" charset="0"/>
              </a:rPr>
              <a:t>eg</a:t>
            </a:r>
            <a:r>
              <a:rPr lang="en-GB" sz="1500" cap="none" dirty="0">
                <a:latin typeface="Bahnschrift" panose="020B0502040204020203" pitchFamily="34" charset="0"/>
              </a:rPr>
              <a:t>,</a:t>
            </a:r>
            <a:r>
              <a:rPr lang="en-GB" sz="1500" cap="none" dirty="0" smtClean="0">
                <a:latin typeface="Bahnschrift" panose="020B0502040204020203" pitchFamily="34" charset="0"/>
              </a:rPr>
              <a:t> HHH channel 9 Customer all Name mention- Danish Wholesale and more etc.. ,they have recently made a purchase, also has high frequency with a high monetary transaction</a:t>
            </a:r>
            <a:r>
              <a:rPr lang="en-GB" sz="1500" dirty="0" smtClean="0">
                <a:latin typeface="Bahnschrift" panose="020B0502040204020203" pitchFamily="34" charset="0"/>
              </a:rPr>
              <a:t>.</a:t>
            </a:r>
            <a:endParaRPr lang="en-IN" sz="1500" dirty="0">
              <a:latin typeface="Bahnschrift" panose="020B0502040204020203" pitchFamily="34" charset="0"/>
            </a:endParaRPr>
          </a:p>
        </p:txBody>
      </p:sp>
      <p:pic>
        <p:nvPicPr>
          <p:cNvPr id="8" name="Content Placeholder 7"/>
          <p:cNvPicPr>
            <a:picLocks noGrp="1" noChangeAspect="1"/>
          </p:cNvPicPr>
          <p:nvPr>
            <p:ph idx="1"/>
          </p:nvPr>
        </p:nvPicPr>
        <p:blipFill rotWithShape="1">
          <a:blip r:embed="rId2"/>
          <a:srcRect l="1784" t="27514" r="1198" b="40812"/>
          <a:stretch/>
        </p:blipFill>
        <p:spPr>
          <a:xfrm>
            <a:off x="1208970" y="1055801"/>
            <a:ext cx="10395426" cy="3042779"/>
          </a:xfrm>
          <a:prstGeom prst="rect">
            <a:avLst/>
          </a:prstGeom>
        </p:spPr>
      </p:pic>
    </p:spTree>
    <p:extLst>
      <p:ext uri="{BB962C8B-B14F-4D97-AF65-F5344CB8AC3E}">
        <p14:creationId xmlns:p14="http://schemas.microsoft.com/office/powerpoint/2010/main" val="4982881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160257"/>
            <a:ext cx="9905998" cy="876692"/>
          </a:xfrm>
        </p:spPr>
        <p:txBody>
          <a:bodyPr>
            <a:normAutofit/>
          </a:bodyPr>
          <a:lstStyle/>
          <a:p>
            <a:r>
              <a:rPr lang="en-IN" sz="2300" dirty="0">
                <a:solidFill>
                  <a:srgbClr val="FFFF00"/>
                </a:solidFill>
                <a:latin typeface="Century" panose="02040604050505020304" pitchFamily="18" charset="0"/>
              </a:rPr>
              <a:t>2. Our Loyal customers</a:t>
            </a:r>
          </a:p>
        </p:txBody>
      </p:sp>
      <p:sp>
        <p:nvSpPr>
          <p:cNvPr id="6" name="Title 1"/>
          <p:cNvSpPr txBox="1">
            <a:spLocks/>
          </p:cNvSpPr>
          <p:nvPr/>
        </p:nvSpPr>
        <p:spPr>
          <a:xfrm>
            <a:off x="1141413" y="3913695"/>
            <a:ext cx="9905998" cy="189321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GB" sz="1500" cap="none" dirty="0">
                <a:latin typeface="Bahnschrift" panose="020B0502040204020203" pitchFamily="34" charset="0"/>
              </a:rPr>
              <a:t>On basis on Recency, frequency &amp; monetary we have grouped our loyal customers. These customers have purchased multiple times with good monetary value. If we focus more on this segment of customers, we can easily turn them into out top best customers too. Also, in this segment we can see the customers for product line </a:t>
            </a:r>
            <a:r>
              <a:rPr lang="en-GB" sz="1500" cap="none" dirty="0" smtClean="0">
                <a:latin typeface="Bahnschrift" panose="020B0502040204020203" pitchFamily="34" charset="0"/>
              </a:rPr>
              <a:t>– Corrida Auto Replicas ,ltd. &amp; rest 4 are loyal Customer mention .</a:t>
            </a:r>
            <a:endParaRPr lang="en-IN" sz="1500" cap="none" dirty="0">
              <a:latin typeface="Bahnschrift" panose="020B0502040204020203" pitchFamily="34" charset="0"/>
            </a:endParaRPr>
          </a:p>
        </p:txBody>
      </p:sp>
      <p:pic>
        <p:nvPicPr>
          <p:cNvPr id="9" name="Content Placeholder 8"/>
          <p:cNvPicPr>
            <a:picLocks noGrp="1" noChangeAspect="1"/>
          </p:cNvPicPr>
          <p:nvPr>
            <p:ph idx="1"/>
          </p:nvPr>
        </p:nvPicPr>
        <p:blipFill rotWithShape="1">
          <a:blip r:embed="rId2"/>
          <a:srcRect l="2016" t="27780" r="1117" b="46934"/>
          <a:stretch/>
        </p:blipFill>
        <p:spPr>
          <a:xfrm>
            <a:off x="1141413" y="1206631"/>
            <a:ext cx="9905998" cy="2432116"/>
          </a:xfrm>
          <a:prstGeom prst="rect">
            <a:avLst/>
          </a:prstGeom>
        </p:spPr>
      </p:pic>
    </p:spTree>
    <p:extLst>
      <p:ext uri="{BB962C8B-B14F-4D97-AF65-F5344CB8AC3E}">
        <p14:creationId xmlns:p14="http://schemas.microsoft.com/office/powerpoint/2010/main" val="11743228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618518"/>
            <a:ext cx="9905998" cy="757795"/>
          </a:xfrm>
        </p:spPr>
        <p:txBody>
          <a:bodyPr/>
          <a:lstStyle/>
          <a:p>
            <a:r>
              <a:rPr lang="en-GB" sz="2300" dirty="0">
                <a:solidFill>
                  <a:srgbClr val="FFFF00"/>
                </a:solidFill>
                <a:latin typeface="Century" panose="02040604050505020304" pitchFamily="18" charset="0"/>
              </a:rPr>
              <a:t>3.Customers on verge of churning </a:t>
            </a:r>
            <a:endParaRPr lang="en-IN" dirty="0"/>
          </a:p>
        </p:txBody>
      </p:sp>
      <p:sp>
        <p:nvSpPr>
          <p:cNvPr id="4" name="Title 1"/>
          <p:cNvSpPr txBox="1">
            <a:spLocks/>
          </p:cNvSpPr>
          <p:nvPr/>
        </p:nvSpPr>
        <p:spPr>
          <a:xfrm>
            <a:off x="1141413" y="4249408"/>
            <a:ext cx="10740840" cy="1868588"/>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GB" sz="1500" cap="none" dirty="0">
                <a:latin typeface="Bahnschrift" panose="020B0502040204020203" pitchFamily="34" charset="0"/>
              </a:rPr>
              <a:t>On basis on Recency, frequency &amp; monetary we have grouped our Customers who are on verge of churning. We should definitely focus on this group before we lose them and try to convert them into our regular customers. </a:t>
            </a:r>
            <a:endParaRPr lang="en-GB" sz="1500" cap="none" dirty="0" smtClean="0">
              <a:latin typeface="Bahnschrift" panose="020B0502040204020203" pitchFamily="34" charset="0"/>
            </a:endParaRPr>
          </a:p>
          <a:p>
            <a:r>
              <a:rPr lang="en-GB" sz="1500" cap="none" dirty="0" smtClean="0">
                <a:latin typeface="Bahnschrift" panose="020B0502040204020203" pitchFamily="34" charset="0"/>
              </a:rPr>
              <a:t>For </a:t>
            </a:r>
            <a:r>
              <a:rPr lang="en-GB" sz="1500" cap="none" dirty="0">
                <a:latin typeface="Bahnschrift" panose="020B0502040204020203" pitchFamily="34" charset="0"/>
              </a:rPr>
              <a:t>e.g. Customer name </a:t>
            </a:r>
            <a:r>
              <a:rPr lang="en-GB" sz="1500" cap="none" dirty="0" smtClean="0">
                <a:latin typeface="Bahnschrift" panose="020B0502040204020203" pitchFamily="34" charset="0"/>
              </a:rPr>
              <a:t>Mini Creation Ltd </a:t>
            </a:r>
            <a:r>
              <a:rPr lang="en-GB" sz="1500" cap="none" dirty="0">
                <a:latin typeface="Bahnschrift" panose="020B0502040204020203" pitchFamily="34" charset="0"/>
              </a:rPr>
              <a:t>– Their frequency is good with good monetary value, but low recency made them stand in this group. If the company pays more attention and fulfil their requirement, then we can easily turn them into our regular customer and we can save them from churning out. </a:t>
            </a:r>
            <a:endParaRPr lang="en-IN" sz="1500" cap="none" dirty="0">
              <a:latin typeface="Bahnschrift" panose="020B0502040204020203" pitchFamily="34" charset="0"/>
            </a:endParaRPr>
          </a:p>
        </p:txBody>
      </p:sp>
      <p:pic>
        <p:nvPicPr>
          <p:cNvPr id="7" name="Content Placeholder 6"/>
          <p:cNvPicPr>
            <a:picLocks noGrp="1" noChangeAspect="1"/>
          </p:cNvPicPr>
          <p:nvPr>
            <p:ph idx="1"/>
          </p:nvPr>
        </p:nvPicPr>
        <p:blipFill rotWithShape="1">
          <a:blip r:embed="rId2"/>
          <a:srcRect l="2614" t="27248" r="1566" b="44538"/>
          <a:stretch/>
        </p:blipFill>
        <p:spPr>
          <a:xfrm>
            <a:off x="1141413" y="1376313"/>
            <a:ext cx="10529567" cy="2771481"/>
          </a:xfrm>
          <a:prstGeom prst="rect">
            <a:avLst/>
          </a:prstGeom>
        </p:spPr>
      </p:pic>
    </p:spTree>
    <p:extLst>
      <p:ext uri="{BB962C8B-B14F-4D97-AF65-F5344CB8AC3E}">
        <p14:creationId xmlns:p14="http://schemas.microsoft.com/office/powerpoint/2010/main" val="32378862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618518"/>
            <a:ext cx="9905998" cy="710661"/>
          </a:xfrm>
        </p:spPr>
        <p:txBody>
          <a:bodyPr>
            <a:normAutofit/>
          </a:bodyPr>
          <a:lstStyle/>
          <a:p>
            <a:r>
              <a:rPr lang="en-IN" sz="2300" dirty="0">
                <a:solidFill>
                  <a:srgbClr val="FFFF00"/>
                </a:solidFill>
                <a:latin typeface="Century" panose="02040604050505020304" pitchFamily="18" charset="0"/>
              </a:rPr>
              <a:t>4</a:t>
            </a:r>
            <a:r>
              <a:rPr lang="en-IN" sz="2300" dirty="0" smtClean="0">
                <a:solidFill>
                  <a:srgbClr val="FFFF00"/>
                </a:solidFill>
                <a:latin typeface="Century" panose="02040604050505020304" pitchFamily="18" charset="0"/>
              </a:rPr>
              <a:t>. Lost </a:t>
            </a:r>
            <a:r>
              <a:rPr lang="en-IN" sz="2300" dirty="0">
                <a:solidFill>
                  <a:srgbClr val="FFFF00"/>
                </a:solidFill>
                <a:latin typeface="Century" panose="02040604050505020304" pitchFamily="18" charset="0"/>
              </a:rPr>
              <a:t>Customers </a:t>
            </a:r>
          </a:p>
        </p:txBody>
      </p:sp>
      <p:pic>
        <p:nvPicPr>
          <p:cNvPr id="4" name="Content Placeholder 3"/>
          <p:cNvPicPr>
            <a:picLocks noGrp="1" noChangeAspect="1"/>
          </p:cNvPicPr>
          <p:nvPr>
            <p:ph idx="1"/>
          </p:nvPr>
        </p:nvPicPr>
        <p:blipFill rotWithShape="1">
          <a:blip r:embed="rId2"/>
          <a:srcRect l="1417" t="29644" r="1564" b="37618"/>
          <a:stretch/>
        </p:blipFill>
        <p:spPr>
          <a:xfrm>
            <a:off x="1141413" y="1649689"/>
            <a:ext cx="10180945" cy="2394409"/>
          </a:xfrm>
          <a:prstGeom prst="rect">
            <a:avLst/>
          </a:prstGeom>
        </p:spPr>
      </p:pic>
      <p:sp>
        <p:nvSpPr>
          <p:cNvPr id="5" name="Title 1"/>
          <p:cNvSpPr txBox="1">
            <a:spLocks/>
          </p:cNvSpPr>
          <p:nvPr/>
        </p:nvSpPr>
        <p:spPr>
          <a:xfrm>
            <a:off x="1278886" y="4364608"/>
            <a:ext cx="9905998" cy="18853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GB" sz="1500" cap="none" dirty="0">
                <a:latin typeface="Bahnschrift" panose="020B0502040204020203" pitchFamily="34" charset="0"/>
              </a:rPr>
              <a:t>On basis on Recency, frequency &amp; monetary parameters we have grouped our Customers who we’d lost. Their recency is very low and hasn’t made any purchase since long. So we can say these are our lost customers. If taken feedback from them and </a:t>
            </a:r>
            <a:r>
              <a:rPr lang="en-GB" sz="1500" cap="none" dirty="0" smtClean="0">
                <a:latin typeface="Bahnschrift" panose="020B0502040204020203" pitchFamily="34" charset="0"/>
              </a:rPr>
              <a:t>fulfil </a:t>
            </a:r>
            <a:r>
              <a:rPr lang="en-GB" sz="1500" cap="none" dirty="0">
                <a:latin typeface="Bahnschrift" panose="020B0502040204020203" pitchFamily="34" charset="0"/>
              </a:rPr>
              <a:t>their demand we might bring them back to been a good customer</a:t>
            </a:r>
            <a:r>
              <a:rPr lang="en-IN" sz="1500" cap="none" dirty="0">
                <a:latin typeface="Bahnschrift" panose="020B0502040204020203" pitchFamily="34" charset="0"/>
              </a:rPr>
              <a:t> </a:t>
            </a:r>
            <a:r>
              <a:rPr lang="en-IN" sz="1500" cap="none" dirty="0" smtClean="0">
                <a:latin typeface="Bahnschrift" panose="020B0502040204020203" pitchFamily="34" charset="0"/>
              </a:rPr>
              <a:t>.</a:t>
            </a:r>
            <a:endParaRPr lang="en-IN" sz="1500" cap="none" dirty="0">
              <a:latin typeface="Bahnschrift" panose="020B0502040204020203" pitchFamily="34" charset="0"/>
            </a:endParaRPr>
          </a:p>
        </p:txBody>
      </p:sp>
    </p:spTree>
    <p:extLst>
      <p:ext uri="{BB962C8B-B14F-4D97-AF65-F5344CB8AC3E}">
        <p14:creationId xmlns:p14="http://schemas.microsoft.com/office/powerpoint/2010/main" val="25693277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126200"/>
            <a:ext cx="9905998" cy="757795"/>
          </a:xfrm>
        </p:spPr>
        <p:txBody>
          <a:bodyPr>
            <a:normAutofit/>
          </a:bodyPr>
          <a:lstStyle/>
          <a:p>
            <a:r>
              <a:rPr lang="en-IN" sz="2300" dirty="0">
                <a:solidFill>
                  <a:srgbClr val="FFFF00"/>
                </a:solidFill>
                <a:latin typeface="Century" panose="02040604050505020304" pitchFamily="18" charset="0"/>
              </a:rPr>
              <a:t>Recommendation</a:t>
            </a:r>
          </a:p>
        </p:txBody>
      </p:sp>
      <p:sp>
        <p:nvSpPr>
          <p:cNvPr id="3" name="Content Placeholder 2"/>
          <p:cNvSpPr>
            <a:spLocks noGrp="1"/>
          </p:cNvSpPr>
          <p:nvPr>
            <p:ph idx="1"/>
          </p:nvPr>
        </p:nvSpPr>
        <p:spPr>
          <a:xfrm>
            <a:off x="1141413" y="527900"/>
            <a:ext cx="9905999" cy="5825766"/>
          </a:xfrm>
        </p:spPr>
        <p:txBody>
          <a:bodyPr>
            <a:normAutofit fontScale="77500" lnSpcReduction="20000"/>
          </a:bodyPr>
          <a:lstStyle/>
          <a:p>
            <a:r>
              <a:rPr lang="en-GB" sz="2100" dirty="0" smtClean="0">
                <a:latin typeface="Bahnschrift" panose="020B0502040204020203" pitchFamily="34" charset="0"/>
                <a:ea typeface="+mj-ea"/>
                <a:cs typeface="+mj-cs"/>
              </a:rPr>
              <a:t>Using recency, frequency &amp; monetary parameters we have grouped our top , loyal, on the verge of churning and lost customers. Customers with good recency has been our top customers were as we also have lost customer lists. </a:t>
            </a:r>
          </a:p>
          <a:p>
            <a:endParaRPr lang="en-GB" sz="2100" dirty="0" smtClean="0">
              <a:latin typeface="Bahnschrift" panose="020B0502040204020203" pitchFamily="34" charset="0"/>
              <a:ea typeface="+mj-ea"/>
              <a:cs typeface="+mj-cs"/>
            </a:endParaRPr>
          </a:p>
          <a:p>
            <a:r>
              <a:rPr lang="en-GB" sz="2100" dirty="0" smtClean="0">
                <a:latin typeface="Bahnschrift" panose="020B0502040204020203" pitchFamily="34" charset="0"/>
                <a:ea typeface="+mj-ea"/>
                <a:cs typeface="+mj-cs"/>
              </a:rPr>
              <a:t>Customers on verge of churning can be saved and can be converted into a good buyer.</a:t>
            </a:r>
          </a:p>
          <a:p>
            <a:endParaRPr lang="en-GB" sz="2100" dirty="0" smtClean="0">
              <a:latin typeface="Bahnschrift" panose="020B0502040204020203" pitchFamily="34" charset="0"/>
              <a:ea typeface="+mj-ea"/>
              <a:cs typeface="+mj-cs"/>
            </a:endParaRPr>
          </a:p>
          <a:p>
            <a:r>
              <a:rPr lang="en-GB" sz="2100" dirty="0" smtClean="0">
                <a:latin typeface="Bahnschrift" panose="020B0502040204020203" pitchFamily="34" charset="0"/>
                <a:ea typeface="+mj-ea"/>
                <a:cs typeface="+mj-cs"/>
              </a:rPr>
              <a:t>RFM model is used for deriving the customers types like loyal, top or best, on verge of churning &amp; lost customers.</a:t>
            </a:r>
          </a:p>
          <a:p>
            <a:endParaRPr lang="en-GB" sz="2100" dirty="0" smtClean="0">
              <a:latin typeface="Bahnschrift" panose="020B0502040204020203" pitchFamily="34" charset="0"/>
              <a:ea typeface="+mj-ea"/>
              <a:cs typeface="+mj-cs"/>
            </a:endParaRPr>
          </a:p>
          <a:p>
            <a:r>
              <a:rPr lang="en-GB" sz="2100" dirty="0" smtClean="0">
                <a:latin typeface="Bahnschrift" panose="020B0502040204020203" pitchFamily="34" charset="0"/>
                <a:ea typeface="+mj-ea"/>
                <a:cs typeface="+mj-cs"/>
              </a:rPr>
              <a:t>Recency, frequency &amp; monetary parameters were widely used to bifurcate the types of customers. </a:t>
            </a:r>
          </a:p>
          <a:p>
            <a:pPr marL="0" indent="0">
              <a:buNone/>
            </a:pPr>
            <a:endParaRPr lang="en-GB" sz="2100" dirty="0" smtClean="0">
              <a:latin typeface="Bahnschrift" panose="020B0502040204020203" pitchFamily="34" charset="0"/>
              <a:ea typeface="+mj-ea"/>
              <a:cs typeface="+mj-cs"/>
            </a:endParaRPr>
          </a:p>
          <a:p>
            <a:r>
              <a:rPr lang="en-GB" sz="2100" dirty="0" smtClean="0">
                <a:latin typeface="Bahnschrift" panose="020B0502040204020203" pitchFamily="34" charset="0"/>
                <a:ea typeface="+mj-ea"/>
                <a:cs typeface="+mj-cs"/>
              </a:rPr>
              <a:t>This model can be very helpful to the company to maintain its sales and customers and can focus on how the company has lost the customers &amp; can take various actions to bring back them. </a:t>
            </a:r>
          </a:p>
          <a:p>
            <a:r>
              <a:rPr lang="en-GB" sz="2100" dirty="0" smtClean="0">
                <a:latin typeface="Bahnschrift" panose="020B0502040204020203" pitchFamily="34" charset="0"/>
                <a:ea typeface="+mj-ea"/>
                <a:cs typeface="+mj-cs"/>
              </a:rPr>
              <a:t>It is vital for the company to convert the customers who are on verge of churning into a regular customer or at least maintain them. </a:t>
            </a:r>
          </a:p>
          <a:p>
            <a:r>
              <a:rPr lang="en-GB" sz="2100" dirty="0" smtClean="0">
                <a:latin typeface="Bahnschrift" panose="020B0502040204020203" pitchFamily="34" charset="0"/>
                <a:ea typeface="+mj-ea"/>
                <a:cs typeface="+mj-cs"/>
              </a:rPr>
              <a:t>And also how to increase the sales ratio can be identified .</a:t>
            </a:r>
            <a:endParaRPr lang="en-IN" sz="2100" dirty="0">
              <a:latin typeface="Bahnschrift" panose="020B0502040204020203" pitchFamily="34" charset="0"/>
              <a:ea typeface="+mj-ea"/>
              <a:cs typeface="+mj-cs"/>
            </a:endParaRPr>
          </a:p>
        </p:txBody>
      </p:sp>
    </p:spTree>
    <p:extLst>
      <p:ext uri="{BB962C8B-B14F-4D97-AF65-F5344CB8AC3E}">
        <p14:creationId xmlns:p14="http://schemas.microsoft.com/office/powerpoint/2010/main" val="41440324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marL="0" indent="0">
              <a:buNone/>
            </a:pPr>
            <a:r>
              <a:rPr lang="en-GB" sz="4400" dirty="0" smtClean="0">
                <a:solidFill>
                  <a:srgbClr val="FFFF00"/>
                </a:solidFill>
              </a:rPr>
              <a:t>                            Thanks </a:t>
            </a:r>
            <a:endParaRPr lang="en-IN" sz="4400" dirty="0">
              <a:solidFill>
                <a:srgbClr val="FFFF00"/>
              </a:solidFill>
            </a:endParaRPr>
          </a:p>
        </p:txBody>
      </p:sp>
    </p:spTree>
    <p:extLst>
      <p:ext uri="{BB962C8B-B14F-4D97-AF65-F5344CB8AC3E}">
        <p14:creationId xmlns:p14="http://schemas.microsoft.com/office/powerpoint/2010/main" val="15368010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8261" y="1066574"/>
            <a:ext cx="9905998" cy="2408146"/>
          </a:xfrm>
        </p:spPr>
        <p:txBody>
          <a:bodyPr>
            <a:normAutofit/>
          </a:bodyPr>
          <a:lstStyle/>
          <a:p>
            <a:r>
              <a:rPr lang="en-IN" dirty="0">
                <a:solidFill>
                  <a:srgbClr val="FFFF00"/>
                </a:solidFill>
                <a:latin typeface="Century" panose="02040604050505020304" pitchFamily="18" charset="0"/>
              </a:rPr>
              <a:t>Agenda </a:t>
            </a:r>
            <a:r>
              <a:rPr lang="en-IN" dirty="0" smtClean="0">
                <a:solidFill>
                  <a:srgbClr val="FFFF00"/>
                </a:solidFill>
                <a:latin typeface="Century" panose="02040604050505020304" pitchFamily="18" charset="0"/>
              </a:rPr>
              <a:t>:-</a:t>
            </a:r>
            <a:r>
              <a:rPr lang="en-IN" dirty="0" smtClean="0">
                <a:latin typeface="Century" panose="02040604050505020304" pitchFamily="18" charset="0"/>
              </a:rPr>
              <a:t/>
            </a:r>
            <a:br>
              <a:rPr lang="en-IN" dirty="0" smtClean="0">
                <a:latin typeface="Century" panose="02040604050505020304" pitchFamily="18" charset="0"/>
              </a:rPr>
            </a:br>
            <a:r>
              <a:rPr lang="en-IN" sz="2000" dirty="0" smtClean="0">
                <a:latin typeface="Bahnschrift" panose="020B0502040204020203" pitchFamily="34" charset="0"/>
              </a:rPr>
              <a:t/>
            </a:r>
            <a:br>
              <a:rPr lang="en-IN" sz="2000" dirty="0" smtClean="0">
                <a:latin typeface="Bahnschrift" panose="020B0502040204020203" pitchFamily="34" charset="0"/>
              </a:rPr>
            </a:br>
            <a:r>
              <a:rPr lang="en-GB" sz="2000" cap="none" dirty="0" smtClean="0">
                <a:latin typeface="Bahnschrift" panose="020B0502040204020203" pitchFamily="34" charset="0"/>
              </a:rPr>
              <a:t>Agenda of this project is to find the underlying buying patterns of the customers of an automobile part manufacturer. Based on the past 3 years of the company's transaction data and recommend them customized marketing strategies for different segments of customers</a:t>
            </a:r>
            <a:r>
              <a:rPr lang="en-GB" sz="2000" dirty="0" smtClean="0">
                <a:latin typeface="Bahnschrift" panose="020B0502040204020203" pitchFamily="34" charset="0"/>
              </a:rPr>
              <a:t>.</a:t>
            </a:r>
            <a:endParaRPr lang="en-IN" sz="2000" dirty="0">
              <a:latin typeface="Bahnschrift" panose="020B0502040204020203" pitchFamily="34" charset="0"/>
            </a:endParaRPr>
          </a:p>
        </p:txBody>
      </p:sp>
      <p:sp>
        <p:nvSpPr>
          <p:cNvPr id="3" name="Rectangle 2"/>
          <p:cNvSpPr/>
          <p:nvPr/>
        </p:nvSpPr>
        <p:spPr>
          <a:xfrm>
            <a:off x="903668" y="3869234"/>
            <a:ext cx="10690923" cy="1846659"/>
          </a:xfrm>
          <a:prstGeom prst="rect">
            <a:avLst/>
          </a:prstGeom>
        </p:spPr>
        <p:txBody>
          <a:bodyPr wrap="square">
            <a:spAutoFit/>
          </a:bodyPr>
          <a:lstStyle/>
          <a:p>
            <a:r>
              <a:rPr lang="en-GB" sz="3600" cap="all" dirty="0">
                <a:solidFill>
                  <a:srgbClr val="FFFF00"/>
                </a:solidFill>
                <a:latin typeface="Century" panose="02040604050505020304" pitchFamily="18" charset="0"/>
                <a:ea typeface="+mj-ea"/>
                <a:cs typeface="+mj-cs"/>
              </a:rPr>
              <a:t>Executive Summary of the data:-</a:t>
            </a:r>
          </a:p>
          <a:p>
            <a:endParaRPr lang="en-GB" sz="2000" cap="all" dirty="0">
              <a:latin typeface="Bahnschrift" panose="020B0502040204020203" pitchFamily="34" charset="0"/>
              <a:ea typeface="+mj-ea"/>
              <a:cs typeface="+mj-cs"/>
            </a:endParaRPr>
          </a:p>
          <a:p>
            <a:r>
              <a:rPr lang="en-GB" sz="2000" dirty="0" smtClean="0">
                <a:latin typeface="Bahnschrift" panose="020B0502040204020203" pitchFamily="34" charset="0"/>
                <a:ea typeface="+mj-ea"/>
                <a:cs typeface="+mj-cs"/>
              </a:rPr>
              <a:t>We have received the 3 years data of automobile part manufacture . consisting 2747 entries with 20 variable details regarding the demography of the product and customer information .</a:t>
            </a:r>
            <a:r>
              <a:rPr lang="en-IN" dirty="0" smtClean="0"/>
              <a:t/>
            </a:r>
            <a:br>
              <a:rPr lang="en-IN" dirty="0" smtClean="0"/>
            </a:br>
            <a:endParaRPr lang="en-IN" dirty="0"/>
          </a:p>
        </p:txBody>
      </p:sp>
    </p:spTree>
    <p:extLst>
      <p:ext uri="{BB962C8B-B14F-4D97-AF65-F5344CB8AC3E}">
        <p14:creationId xmlns:p14="http://schemas.microsoft.com/office/powerpoint/2010/main" val="21486136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0"/>
            <a:ext cx="9905998" cy="6446520"/>
          </a:xfrm>
        </p:spPr>
        <p:txBody>
          <a:bodyPr>
            <a:normAutofit fontScale="90000"/>
          </a:bodyPr>
          <a:lstStyle/>
          <a:p>
            <a:r>
              <a:rPr lang="en-IN" dirty="0" smtClean="0">
                <a:solidFill>
                  <a:srgbClr val="FF0000"/>
                </a:solidFill>
                <a:latin typeface="Century" panose="02040604050505020304" pitchFamily="18" charset="0"/>
              </a:rPr>
              <a:t>                 </a:t>
            </a:r>
            <a:r>
              <a:rPr lang="en-IN" dirty="0" smtClean="0">
                <a:solidFill>
                  <a:srgbClr val="FFFF00"/>
                </a:solidFill>
                <a:latin typeface="Century" panose="02040604050505020304" pitchFamily="18" charset="0"/>
              </a:rPr>
              <a:t>Contents </a:t>
            </a:r>
            <a:r>
              <a:rPr lang="en-IN" dirty="0">
                <a:solidFill>
                  <a:srgbClr val="FFFF00"/>
                </a:solidFill>
                <a:latin typeface="Century" panose="02040604050505020304" pitchFamily="18" charset="0"/>
              </a:rPr>
              <a:t>of the ppt</a:t>
            </a:r>
            <a:r>
              <a:rPr lang="en-IN" dirty="0" smtClean="0">
                <a:solidFill>
                  <a:srgbClr val="FFFF00"/>
                </a:solidFill>
                <a:latin typeface="Century" panose="02040604050505020304" pitchFamily="18" charset="0"/>
              </a:rPr>
              <a:t>.</a:t>
            </a:r>
            <a:r>
              <a:rPr lang="en-IN" dirty="0" smtClean="0">
                <a:solidFill>
                  <a:srgbClr val="FF0000"/>
                </a:solidFill>
                <a:latin typeface="Century" panose="02040604050505020304" pitchFamily="18" charset="0"/>
              </a:rPr>
              <a:t/>
            </a:r>
            <a:br>
              <a:rPr lang="en-IN" dirty="0" smtClean="0">
                <a:solidFill>
                  <a:srgbClr val="FF0000"/>
                </a:solidFill>
                <a:latin typeface="Century" panose="02040604050505020304" pitchFamily="18" charset="0"/>
              </a:rPr>
            </a:br>
            <a:r>
              <a:rPr lang="en-IN" sz="2400" cap="none" dirty="0" smtClean="0">
                <a:solidFill>
                  <a:srgbClr val="FF0000"/>
                </a:solidFill>
                <a:latin typeface="Century" panose="02040604050505020304" pitchFamily="18" charset="0"/>
              </a:rPr>
              <a:t/>
            </a:r>
            <a:br>
              <a:rPr lang="en-IN" sz="2400" cap="none" dirty="0" smtClean="0">
                <a:solidFill>
                  <a:srgbClr val="FF0000"/>
                </a:solidFill>
                <a:latin typeface="Century" panose="02040604050505020304" pitchFamily="18" charset="0"/>
              </a:rPr>
            </a:br>
            <a:r>
              <a:rPr lang="en-IN" sz="2000" cap="none" dirty="0" smtClean="0">
                <a:latin typeface="Bahnschrift" panose="020B0502040204020203" pitchFamily="34" charset="0"/>
              </a:rPr>
              <a:t>&gt; Problem statement. </a:t>
            </a:r>
            <a:br>
              <a:rPr lang="en-IN" sz="2000" cap="none" dirty="0" smtClean="0">
                <a:latin typeface="Bahnschrift" panose="020B0502040204020203" pitchFamily="34" charset="0"/>
              </a:rPr>
            </a:br>
            <a:r>
              <a:rPr lang="en-IN" sz="2000" cap="none" dirty="0" smtClean="0">
                <a:latin typeface="Bahnschrift" panose="020B0502040204020203" pitchFamily="34" charset="0"/>
              </a:rPr>
              <a:t/>
            </a:r>
            <a:br>
              <a:rPr lang="en-IN" sz="2000" cap="none" dirty="0" smtClean="0">
                <a:latin typeface="Bahnschrift" panose="020B0502040204020203" pitchFamily="34" charset="0"/>
              </a:rPr>
            </a:br>
            <a:r>
              <a:rPr lang="en-IN" sz="2000" cap="none" dirty="0" smtClean="0">
                <a:latin typeface="Bahnschrift" panose="020B0502040204020203" pitchFamily="34" charset="0"/>
              </a:rPr>
              <a:t>&gt; Data summary . </a:t>
            </a:r>
            <a:br>
              <a:rPr lang="en-IN" sz="2000" cap="none" dirty="0" smtClean="0">
                <a:latin typeface="Bahnschrift" panose="020B0502040204020203" pitchFamily="34" charset="0"/>
              </a:rPr>
            </a:br>
            <a:r>
              <a:rPr lang="en-IN" sz="2000" cap="none" dirty="0" smtClean="0">
                <a:latin typeface="Bahnschrift" panose="020B0502040204020203" pitchFamily="34" charset="0"/>
              </a:rPr>
              <a:t/>
            </a:r>
            <a:br>
              <a:rPr lang="en-IN" sz="2000" cap="none" dirty="0" smtClean="0">
                <a:latin typeface="Bahnschrift" panose="020B0502040204020203" pitchFamily="34" charset="0"/>
              </a:rPr>
            </a:br>
            <a:r>
              <a:rPr lang="en-IN" sz="2000" cap="none" dirty="0" smtClean="0">
                <a:latin typeface="Bahnschrift" panose="020B0502040204020203" pitchFamily="34" charset="0"/>
              </a:rPr>
              <a:t>&gt; Exploratory analysis and inferences. </a:t>
            </a:r>
            <a:br>
              <a:rPr lang="en-IN" sz="2000" cap="none" dirty="0" smtClean="0">
                <a:latin typeface="Bahnschrift" panose="020B0502040204020203" pitchFamily="34" charset="0"/>
              </a:rPr>
            </a:br>
            <a:r>
              <a:rPr lang="en-IN" sz="2000" cap="none" dirty="0" smtClean="0">
                <a:latin typeface="Bahnschrift" panose="020B0502040204020203" pitchFamily="34" charset="0"/>
              </a:rPr>
              <a:t/>
            </a:r>
            <a:br>
              <a:rPr lang="en-IN" sz="2000" cap="none" dirty="0" smtClean="0">
                <a:latin typeface="Bahnschrift" panose="020B0502040204020203" pitchFamily="34" charset="0"/>
              </a:rPr>
            </a:br>
            <a:r>
              <a:rPr lang="en-IN" sz="2000" cap="none" dirty="0" smtClean="0">
                <a:latin typeface="Bahnschrift" panose="020B0502040204020203" pitchFamily="34" charset="0"/>
              </a:rPr>
              <a:t>&gt; Univariate analysis. Bivariate analysis. </a:t>
            </a:r>
            <a:br>
              <a:rPr lang="en-IN" sz="2000" cap="none" dirty="0" smtClean="0">
                <a:latin typeface="Bahnschrift" panose="020B0502040204020203" pitchFamily="34" charset="0"/>
              </a:rPr>
            </a:br>
            <a:r>
              <a:rPr lang="en-IN" sz="2000" cap="none" dirty="0" smtClean="0">
                <a:latin typeface="Bahnschrift" panose="020B0502040204020203" pitchFamily="34" charset="0"/>
              </a:rPr>
              <a:t/>
            </a:r>
            <a:br>
              <a:rPr lang="en-IN" sz="2000" cap="none" dirty="0" smtClean="0">
                <a:latin typeface="Bahnschrift" panose="020B0502040204020203" pitchFamily="34" charset="0"/>
              </a:rPr>
            </a:br>
            <a:r>
              <a:rPr lang="en-IN" sz="2000" cap="none" dirty="0" smtClean="0">
                <a:latin typeface="Bahnschrift" panose="020B0502040204020203" pitchFamily="34" charset="0"/>
              </a:rPr>
              <a:t>&gt; Multivariate analysis. Time series &amp; trends in sales. </a:t>
            </a:r>
            <a:br>
              <a:rPr lang="en-IN" sz="2000" cap="none" dirty="0" smtClean="0">
                <a:latin typeface="Bahnschrift" panose="020B0502040204020203" pitchFamily="34" charset="0"/>
              </a:rPr>
            </a:br>
            <a:r>
              <a:rPr lang="en-IN" sz="2000" cap="none" dirty="0" smtClean="0">
                <a:latin typeface="Bahnschrift" panose="020B0502040204020203" pitchFamily="34" charset="0"/>
              </a:rPr>
              <a:t/>
            </a:r>
            <a:br>
              <a:rPr lang="en-IN" sz="2000" cap="none" dirty="0" smtClean="0">
                <a:latin typeface="Bahnschrift" panose="020B0502040204020203" pitchFamily="34" charset="0"/>
              </a:rPr>
            </a:br>
            <a:r>
              <a:rPr lang="en-IN" sz="2000" cap="none" dirty="0" smtClean="0">
                <a:latin typeface="Bahnschrift" panose="020B0502040204020203" pitchFamily="34" charset="0"/>
              </a:rPr>
              <a:t>&gt; Customer segmentation using RFM analysis. </a:t>
            </a:r>
            <a:br>
              <a:rPr lang="en-IN" sz="2000" cap="none" dirty="0" smtClean="0">
                <a:latin typeface="Bahnschrift" panose="020B0502040204020203" pitchFamily="34" charset="0"/>
              </a:rPr>
            </a:br>
            <a:r>
              <a:rPr lang="en-IN" sz="2000" cap="none" dirty="0" smtClean="0">
                <a:latin typeface="Bahnschrift" panose="020B0502040204020203" pitchFamily="34" charset="0"/>
              </a:rPr>
              <a:t/>
            </a:r>
            <a:br>
              <a:rPr lang="en-IN" sz="2000" cap="none" dirty="0" smtClean="0">
                <a:latin typeface="Bahnschrift" panose="020B0502040204020203" pitchFamily="34" charset="0"/>
              </a:rPr>
            </a:br>
            <a:r>
              <a:rPr lang="en-IN" sz="2000" cap="none" dirty="0" smtClean="0">
                <a:latin typeface="Bahnschrift" panose="020B0502040204020203" pitchFamily="34" charset="0"/>
              </a:rPr>
              <a:t>&gt; KNIME workflow image . </a:t>
            </a:r>
            <a:br>
              <a:rPr lang="en-IN" sz="2000" cap="none" dirty="0" smtClean="0">
                <a:latin typeface="Bahnschrift" panose="020B0502040204020203" pitchFamily="34" charset="0"/>
              </a:rPr>
            </a:br>
            <a:r>
              <a:rPr lang="en-IN" sz="2000" cap="none" dirty="0" smtClean="0">
                <a:latin typeface="Bahnschrift" panose="020B0502040204020203" pitchFamily="34" charset="0"/>
              </a:rPr>
              <a:t/>
            </a:r>
            <a:br>
              <a:rPr lang="en-IN" sz="2000" cap="none" dirty="0" smtClean="0">
                <a:latin typeface="Bahnschrift" panose="020B0502040204020203" pitchFamily="34" charset="0"/>
              </a:rPr>
            </a:br>
            <a:r>
              <a:rPr lang="en-IN" sz="2000" cap="none" dirty="0" smtClean="0">
                <a:latin typeface="Bahnschrift" panose="020B0502040204020203" pitchFamily="34" charset="0"/>
              </a:rPr>
              <a:t>&gt; Output table head for RFM analysis. </a:t>
            </a:r>
            <a:br>
              <a:rPr lang="en-IN" sz="2000" cap="none" dirty="0" smtClean="0">
                <a:latin typeface="Bahnschrift" panose="020B0502040204020203" pitchFamily="34" charset="0"/>
              </a:rPr>
            </a:br>
            <a:r>
              <a:rPr lang="en-IN" sz="2000" cap="none" dirty="0" smtClean="0">
                <a:latin typeface="Bahnschrift" panose="020B0502040204020203" pitchFamily="34" charset="0"/>
              </a:rPr>
              <a:t/>
            </a:r>
            <a:br>
              <a:rPr lang="en-IN" sz="2000" cap="none" dirty="0" smtClean="0">
                <a:latin typeface="Bahnschrift" panose="020B0502040204020203" pitchFamily="34" charset="0"/>
              </a:rPr>
            </a:br>
            <a:r>
              <a:rPr lang="en-IN" sz="2000" cap="none" dirty="0" smtClean="0">
                <a:latin typeface="Bahnschrift" panose="020B0502040204020203" pitchFamily="34" charset="0"/>
              </a:rPr>
              <a:t> &gt; Inferences from RFM analysis and identified segments. </a:t>
            </a:r>
            <a:br>
              <a:rPr lang="en-IN" sz="2000" cap="none" dirty="0" smtClean="0">
                <a:latin typeface="Bahnschrift" panose="020B0502040204020203" pitchFamily="34" charset="0"/>
              </a:rPr>
            </a:br>
            <a:r>
              <a:rPr lang="en-IN" sz="2000" cap="none" dirty="0" smtClean="0">
                <a:latin typeface="Bahnschrift" panose="020B0502040204020203" pitchFamily="34" charset="0"/>
              </a:rPr>
              <a:t/>
            </a:r>
            <a:br>
              <a:rPr lang="en-IN" sz="2000" cap="none" dirty="0" smtClean="0">
                <a:latin typeface="Bahnschrift" panose="020B0502040204020203" pitchFamily="34" charset="0"/>
              </a:rPr>
            </a:br>
            <a:r>
              <a:rPr lang="en-IN" sz="2000" cap="none" dirty="0" smtClean="0">
                <a:latin typeface="Bahnschrift" panose="020B0502040204020203" pitchFamily="34" charset="0"/>
              </a:rPr>
              <a:t> &gt; Recommendation .</a:t>
            </a:r>
            <a:r>
              <a:rPr lang="en-IN" cap="none" dirty="0" smtClean="0">
                <a:solidFill>
                  <a:srgbClr val="FF0000"/>
                </a:solidFill>
                <a:latin typeface="Century" panose="02040604050505020304" pitchFamily="18" charset="0"/>
              </a:rPr>
              <a:t/>
            </a:r>
            <a:br>
              <a:rPr lang="en-IN" cap="none" dirty="0" smtClean="0">
                <a:solidFill>
                  <a:srgbClr val="FF0000"/>
                </a:solidFill>
                <a:latin typeface="Century" panose="02040604050505020304" pitchFamily="18" charset="0"/>
              </a:rPr>
            </a:br>
            <a:r>
              <a:rPr lang="en-IN" cap="none" dirty="0" smtClean="0">
                <a:solidFill>
                  <a:srgbClr val="FF0000"/>
                </a:solidFill>
                <a:latin typeface="Century" panose="02040604050505020304" pitchFamily="18" charset="0"/>
              </a:rPr>
              <a:t/>
            </a:r>
            <a:br>
              <a:rPr lang="en-IN" cap="none" dirty="0" smtClean="0">
                <a:solidFill>
                  <a:srgbClr val="FF0000"/>
                </a:solidFill>
                <a:latin typeface="Century" panose="02040604050505020304" pitchFamily="18" charset="0"/>
              </a:rPr>
            </a:br>
            <a:endParaRPr lang="en-IN" dirty="0">
              <a:solidFill>
                <a:srgbClr val="FF0000"/>
              </a:solidFill>
              <a:latin typeface="Century" panose="02040604050505020304" pitchFamily="18" charset="0"/>
            </a:endParaRPr>
          </a:p>
        </p:txBody>
      </p:sp>
    </p:spTree>
    <p:extLst>
      <p:ext uri="{BB962C8B-B14F-4D97-AF65-F5344CB8AC3E}">
        <p14:creationId xmlns:p14="http://schemas.microsoft.com/office/powerpoint/2010/main" val="27102242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82296"/>
            <a:ext cx="9905998" cy="3113391"/>
          </a:xfrm>
        </p:spPr>
        <p:txBody>
          <a:bodyPr>
            <a:normAutofit fontScale="90000"/>
          </a:bodyPr>
          <a:lstStyle/>
          <a:p>
            <a:r>
              <a:rPr lang="en-IN" sz="3200" dirty="0">
                <a:solidFill>
                  <a:srgbClr val="FFFF00"/>
                </a:solidFill>
                <a:latin typeface="Century" panose="02040604050505020304" pitchFamily="18" charset="0"/>
              </a:rPr>
              <a:t>Problem Statement</a:t>
            </a:r>
            <a:r>
              <a:rPr lang="en-IN" sz="3200" dirty="0" smtClean="0">
                <a:solidFill>
                  <a:srgbClr val="FFFF00"/>
                </a:solidFill>
                <a:latin typeface="Century" panose="02040604050505020304" pitchFamily="18" charset="0"/>
              </a:rPr>
              <a:t>.</a:t>
            </a:r>
            <a:r>
              <a:rPr lang="en-IN" sz="3200" dirty="0" smtClean="0">
                <a:solidFill>
                  <a:srgbClr val="FF0000"/>
                </a:solidFill>
                <a:latin typeface="Century" panose="02040604050505020304" pitchFamily="18" charset="0"/>
              </a:rPr>
              <a:t/>
            </a:r>
            <a:br>
              <a:rPr lang="en-IN" sz="3200" dirty="0" smtClean="0">
                <a:solidFill>
                  <a:srgbClr val="FF0000"/>
                </a:solidFill>
                <a:latin typeface="Century" panose="02040604050505020304" pitchFamily="18" charset="0"/>
              </a:rPr>
            </a:br>
            <a:r>
              <a:rPr lang="en-IN" dirty="0" smtClean="0"/>
              <a:t/>
            </a:r>
            <a:br>
              <a:rPr lang="en-IN" dirty="0" smtClean="0"/>
            </a:br>
            <a:r>
              <a:rPr lang="en-GB" sz="1800" cap="none" dirty="0" smtClean="0">
                <a:latin typeface="Bahnschrift" panose="020B0502040204020203" pitchFamily="34" charset="0"/>
              </a:rPr>
              <a:t>An automobile parts manufacturing company has collected data of transactions for 3 years. They do not have any in-house data science team, thus they have hired you as their consultant. Your job is to use your magical data science skills to provide them with suitable insights about their data and their customers.</a:t>
            </a:r>
            <a:br>
              <a:rPr lang="en-GB" sz="1800" cap="none" dirty="0" smtClean="0">
                <a:latin typeface="Bahnschrift" panose="020B0502040204020203" pitchFamily="34" charset="0"/>
              </a:rPr>
            </a:br>
            <a:r>
              <a:rPr lang="en-GB" sz="1800" dirty="0" smtClean="0">
                <a:latin typeface="Bahnschrift" panose="020B0502040204020203" pitchFamily="34" charset="0"/>
              </a:rPr>
              <a:t/>
            </a:r>
            <a:br>
              <a:rPr lang="en-GB" sz="1800" dirty="0" smtClean="0">
                <a:latin typeface="Bahnschrift" panose="020B0502040204020203" pitchFamily="34" charset="0"/>
              </a:rPr>
            </a:br>
            <a:r>
              <a:rPr lang="en-US" altLang="en-US" sz="1800" dirty="0">
                <a:latin typeface="Bahnschrift" panose="020B0502040204020203" pitchFamily="34" charset="0"/>
              </a:rPr>
              <a:t>Data Dictionary</a:t>
            </a:r>
            <a:r>
              <a:rPr lang="en-US" altLang="en-US" sz="1800" dirty="0" smtClean="0">
                <a:latin typeface="Bahnschrift" panose="020B0502040204020203" pitchFamily="34" charset="0"/>
              </a:rPr>
              <a:t>:-</a:t>
            </a:r>
            <a:r>
              <a:rPr lang="en-US" altLang="en-US" sz="1800" cap="none" dirty="0">
                <a:latin typeface="Arial" panose="020B0604020202020204" pitchFamily="34" charset="0"/>
              </a:rPr>
              <a:t/>
            </a:r>
            <a:br>
              <a:rPr lang="en-US" altLang="en-US" sz="1800" cap="none" dirty="0">
                <a:latin typeface="Arial" panose="020B0604020202020204" pitchFamily="34" charset="0"/>
              </a:rPr>
            </a:br>
            <a:r>
              <a:rPr lang="en-GB" sz="1800" dirty="0">
                <a:latin typeface="Bahnschrift" panose="020B0502040204020203" pitchFamily="34" charset="0"/>
              </a:rPr>
              <a:t/>
            </a:r>
            <a:br>
              <a:rPr lang="en-GB" sz="1800" dirty="0">
                <a:latin typeface="Bahnschrift" panose="020B0502040204020203" pitchFamily="34" charset="0"/>
              </a:rPr>
            </a:br>
            <a:r>
              <a:rPr lang="en-GB" sz="1800" dirty="0" smtClean="0">
                <a:latin typeface="Bahnschrift" panose="020B0502040204020203" pitchFamily="34" charset="0"/>
              </a:rPr>
              <a:t/>
            </a:r>
            <a:br>
              <a:rPr lang="en-GB" sz="1800" dirty="0" smtClean="0">
                <a:latin typeface="Bahnschrift" panose="020B0502040204020203" pitchFamily="34" charset="0"/>
              </a:rPr>
            </a:br>
            <a:endParaRPr lang="en-IN" sz="1800" dirty="0">
              <a:latin typeface="Bahnschrift" panose="020B0502040204020203" pitchFamily="34" charset="0"/>
            </a:endParaRPr>
          </a:p>
        </p:txBody>
      </p:sp>
      <p:graphicFrame>
        <p:nvGraphicFramePr>
          <p:cNvPr id="3" name="Table 2"/>
          <p:cNvGraphicFramePr>
            <a:graphicFrameLocks noGrp="1"/>
          </p:cNvGraphicFramePr>
          <p:nvPr>
            <p:extLst>
              <p:ext uri="{D42A27DB-BD31-4B8C-83A1-F6EECF244321}">
                <p14:modId xmlns:p14="http://schemas.microsoft.com/office/powerpoint/2010/main" val="2065184224"/>
              </p:ext>
            </p:extLst>
          </p:nvPr>
        </p:nvGraphicFramePr>
        <p:xfrm>
          <a:off x="1282045" y="2852929"/>
          <a:ext cx="9765366" cy="3499275"/>
        </p:xfrm>
        <a:graphic>
          <a:graphicData uri="http://schemas.openxmlformats.org/drawingml/2006/table">
            <a:tbl>
              <a:tblPr/>
              <a:tblGrid>
                <a:gridCol w="1924260"/>
                <a:gridCol w="3512564"/>
                <a:gridCol w="1510731"/>
                <a:gridCol w="2817811"/>
              </a:tblGrid>
              <a:tr h="381381">
                <a:tc>
                  <a:txBody>
                    <a:bodyPr/>
                    <a:lstStyle/>
                    <a:p>
                      <a:pPr marL="0" algn="ctr" defTabSz="914400" rtl="0" eaLnBrk="1" latinLnBrk="0" hangingPunct="1"/>
                      <a:r>
                        <a:rPr lang="en-IN" sz="1200" kern="1200" dirty="0">
                          <a:solidFill>
                            <a:srgbClr val="002060"/>
                          </a:solidFill>
                          <a:effectLst/>
                          <a:latin typeface="+mn-lt"/>
                          <a:ea typeface="+mn-ea"/>
                          <a:cs typeface="+mn-cs"/>
                        </a:rPr>
                        <a:t>ORDERNUMBER :</a:t>
                      </a:r>
                    </a:p>
                  </a:txBody>
                  <a:tcPr marL="22587" marR="22587" marT="11294" marB="11294" anchor="ctr">
                    <a:lnL>
                      <a:noFill/>
                    </a:lnL>
                    <a:lnR>
                      <a:noFill/>
                    </a:lnR>
                    <a:lnT>
                      <a:noFill/>
                    </a:lnT>
                    <a:lnB>
                      <a:noFill/>
                    </a:lnB>
                  </a:tcPr>
                </a:tc>
                <a:tc>
                  <a:txBody>
                    <a:bodyPr/>
                    <a:lstStyle/>
                    <a:p>
                      <a:pPr marL="0" algn="ctr" defTabSz="914400" rtl="0" eaLnBrk="1" latinLnBrk="0" hangingPunct="1"/>
                      <a:r>
                        <a:rPr lang="en-IN" sz="1200" kern="1200" dirty="0">
                          <a:solidFill>
                            <a:srgbClr val="002060"/>
                          </a:solidFill>
                          <a:effectLst/>
                          <a:latin typeface="+mn-lt"/>
                          <a:ea typeface="+mn-ea"/>
                          <a:cs typeface="+mn-cs"/>
                        </a:rPr>
                        <a:t>Order Number</a:t>
                      </a:r>
                    </a:p>
                  </a:txBody>
                  <a:tcPr marL="22587" marR="22587" marT="11294" marB="11294" anchor="ctr">
                    <a:lnL>
                      <a:noFill/>
                    </a:lnL>
                    <a:lnR>
                      <a:noFill/>
                    </a:lnR>
                    <a:lnT>
                      <a:noFill/>
                    </a:lnT>
                    <a:lnB>
                      <a:noFill/>
                    </a:lnB>
                  </a:tcPr>
                </a:tc>
                <a:tc>
                  <a:txBody>
                    <a:bodyPr/>
                    <a:lstStyle/>
                    <a:p>
                      <a:pPr marL="0" algn="ctr" defTabSz="914400" rtl="0" eaLnBrk="1" latinLnBrk="0" hangingPunct="1"/>
                      <a:r>
                        <a:rPr lang="en-IN" sz="1200" kern="1200" dirty="0">
                          <a:solidFill>
                            <a:srgbClr val="002060"/>
                          </a:solidFill>
                          <a:effectLst/>
                          <a:latin typeface="+mn-lt"/>
                          <a:ea typeface="+mn-ea"/>
                          <a:cs typeface="+mn-cs"/>
                        </a:rPr>
                        <a:t>CUSTOMERNAME </a:t>
                      </a:r>
                    </a:p>
                  </a:txBody>
                  <a:tcPr marL="22587" marR="22587" marT="11294" marB="11294" anchor="ctr">
                    <a:lnL>
                      <a:noFill/>
                    </a:lnL>
                    <a:lnR>
                      <a:noFill/>
                    </a:lnR>
                    <a:lnT>
                      <a:noFill/>
                    </a:lnT>
                    <a:lnB>
                      <a:noFill/>
                    </a:lnB>
                  </a:tcPr>
                </a:tc>
                <a:tc>
                  <a:txBody>
                    <a:bodyPr/>
                    <a:lstStyle/>
                    <a:p>
                      <a:pPr marL="0" algn="ctr" defTabSz="914400" rtl="0" eaLnBrk="1" latinLnBrk="0" hangingPunct="1"/>
                      <a:r>
                        <a:rPr lang="en-IN" sz="1400" kern="1200" dirty="0" smtClean="0">
                          <a:solidFill>
                            <a:srgbClr val="002060"/>
                          </a:solidFill>
                          <a:effectLst/>
                          <a:latin typeface="+mn-lt"/>
                          <a:ea typeface="+mn-ea"/>
                          <a:cs typeface="+mn-cs"/>
                        </a:rPr>
                        <a:t>customer</a:t>
                      </a:r>
                      <a:endParaRPr lang="en-IN" sz="1400" kern="1200" dirty="0">
                        <a:solidFill>
                          <a:srgbClr val="002060"/>
                        </a:solidFill>
                        <a:effectLst/>
                        <a:latin typeface="+mn-lt"/>
                        <a:ea typeface="+mn-ea"/>
                        <a:cs typeface="+mn-cs"/>
                      </a:endParaRPr>
                    </a:p>
                  </a:txBody>
                  <a:tcPr marL="22587" marR="22587" marT="11294" marB="11294" anchor="ctr">
                    <a:lnL>
                      <a:noFill/>
                    </a:lnL>
                    <a:lnR>
                      <a:noFill/>
                    </a:lnR>
                    <a:lnT>
                      <a:noFill/>
                    </a:lnT>
                    <a:lnB>
                      <a:noFill/>
                    </a:lnB>
                  </a:tcPr>
                </a:tc>
              </a:tr>
              <a:tr h="261646">
                <a:tc>
                  <a:txBody>
                    <a:bodyPr/>
                    <a:lstStyle/>
                    <a:p>
                      <a:pPr algn="ctr"/>
                      <a:r>
                        <a:rPr lang="en-IN" sz="1200" dirty="0">
                          <a:effectLst/>
                        </a:rPr>
                        <a:t>QUANTITYORDERED :</a:t>
                      </a:r>
                    </a:p>
                  </a:txBody>
                  <a:tcPr marL="22587" marR="22587" marT="11294" marB="11294" anchor="ctr">
                    <a:lnL>
                      <a:noFill/>
                    </a:lnL>
                    <a:lnR>
                      <a:noFill/>
                    </a:lnR>
                    <a:lnT>
                      <a:noFill/>
                    </a:lnT>
                    <a:lnB>
                      <a:noFill/>
                    </a:lnB>
                  </a:tcPr>
                </a:tc>
                <a:tc>
                  <a:txBody>
                    <a:bodyPr/>
                    <a:lstStyle/>
                    <a:p>
                      <a:pPr algn="ctr"/>
                      <a:r>
                        <a:rPr lang="en-IN" sz="1200" dirty="0">
                          <a:effectLst/>
                        </a:rPr>
                        <a:t>Quantity ordered</a:t>
                      </a:r>
                    </a:p>
                  </a:txBody>
                  <a:tcPr marL="22587" marR="22587" marT="11294" marB="11294" anchor="ctr">
                    <a:lnL>
                      <a:noFill/>
                    </a:lnL>
                    <a:lnR>
                      <a:noFill/>
                    </a:lnR>
                    <a:lnT>
                      <a:noFill/>
                    </a:lnT>
                    <a:lnB>
                      <a:noFill/>
                    </a:lnB>
                  </a:tcPr>
                </a:tc>
                <a:tc>
                  <a:txBody>
                    <a:bodyPr/>
                    <a:lstStyle/>
                    <a:p>
                      <a:pPr algn="ctr"/>
                      <a:r>
                        <a:rPr lang="en-IN" sz="1200">
                          <a:effectLst/>
                        </a:rPr>
                        <a:t>PHONE :</a:t>
                      </a:r>
                    </a:p>
                  </a:txBody>
                  <a:tcPr marL="22587" marR="22587" marT="11294" marB="11294" anchor="ctr">
                    <a:lnL>
                      <a:noFill/>
                    </a:lnL>
                    <a:lnR>
                      <a:noFill/>
                    </a:lnR>
                    <a:lnT>
                      <a:noFill/>
                    </a:lnT>
                    <a:lnB>
                      <a:noFill/>
                    </a:lnB>
                  </a:tcPr>
                </a:tc>
                <a:tc>
                  <a:txBody>
                    <a:bodyPr/>
                    <a:lstStyle/>
                    <a:p>
                      <a:pPr algn="ctr"/>
                      <a:r>
                        <a:rPr lang="en-IN" sz="1200" dirty="0">
                          <a:effectLst/>
                        </a:rPr>
                        <a:t>Phone of the customer</a:t>
                      </a:r>
                    </a:p>
                  </a:txBody>
                  <a:tcPr marL="22587" marR="22587" marT="11294" marB="11294" anchor="ctr">
                    <a:lnL>
                      <a:noFill/>
                    </a:lnL>
                    <a:lnR>
                      <a:noFill/>
                    </a:lnR>
                    <a:lnT>
                      <a:noFill/>
                    </a:lnT>
                    <a:lnB>
                      <a:noFill/>
                    </a:lnB>
                  </a:tcPr>
                </a:tc>
              </a:tr>
              <a:tr h="261646">
                <a:tc>
                  <a:txBody>
                    <a:bodyPr/>
                    <a:lstStyle/>
                    <a:p>
                      <a:pPr algn="ctr"/>
                      <a:r>
                        <a:rPr lang="en-IN" sz="1200">
                          <a:effectLst/>
                        </a:rPr>
                        <a:t>PRICEEACH :</a:t>
                      </a:r>
                    </a:p>
                  </a:txBody>
                  <a:tcPr marL="22587" marR="22587" marT="11294" marB="11294" anchor="ctr">
                    <a:lnL>
                      <a:noFill/>
                    </a:lnL>
                    <a:lnR>
                      <a:noFill/>
                    </a:lnR>
                    <a:lnT>
                      <a:noFill/>
                    </a:lnT>
                    <a:lnB>
                      <a:noFill/>
                    </a:lnB>
                  </a:tcPr>
                </a:tc>
                <a:tc>
                  <a:txBody>
                    <a:bodyPr/>
                    <a:lstStyle/>
                    <a:p>
                      <a:pPr algn="ctr"/>
                      <a:r>
                        <a:rPr lang="en-IN" sz="1200" dirty="0">
                          <a:effectLst/>
                        </a:rPr>
                        <a:t>Price of Each item</a:t>
                      </a:r>
                    </a:p>
                  </a:txBody>
                  <a:tcPr marL="22587" marR="22587" marT="11294" marB="11294" anchor="ctr">
                    <a:lnL>
                      <a:noFill/>
                    </a:lnL>
                    <a:lnR>
                      <a:noFill/>
                    </a:lnR>
                    <a:lnT>
                      <a:noFill/>
                    </a:lnT>
                    <a:lnB>
                      <a:noFill/>
                    </a:lnB>
                  </a:tcPr>
                </a:tc>
                <a:tc>
                  <a:txBody>
                    <a:bodyPr/>
                    <a:lstStyle/>
                    <a:p>
                      <a:pPr algn="ctr"/>
                      <a:r>
                        <a:rPr lang="en-IN" sz="1200">
                          <a:effectLst/>
                        </a:rPr>
                        <a:t>ADDRESSLINE1 :</a:t>
                      </a:r>
                    </a:p>
                  </a:txBody>
                  <a:tcPr marL="22587" marR="22587" marT="11294" marB="11294" anchor="ctr">
                    <a:lnL>
                      <a:noFill/>
                    </a:lnL>
                    <a:lnR>
                      <a:noFill/>
                    </a:lnR>
                    <a:lnT>
                      <a:noFill/>
                    </a:lnT>
                    <a:lnB>
                      <a:noFill/>
                    </a:lnB>
                  </a:tcPr>
                </a:tc>
                <a:tc>
                  <a:txBody>
                    <a:bodyPr/>
                    <a:lstStyle/>
                    <a:p>
                      <a:pPr algn="ctr"/>
                      <a:r>
                        <a:rPr lang="en-IN" sz="1200" dirty="0">
                          <a:effectLst/>
                        </a:rPr>
                        <a:t>Address of customer</a:t>
                      </a:r>
                    </a:p>
                  </a:txBody>
                  <a:tcPr marL="22587" marR="22587" marT="11294" marB="11294" anchor="ctr">
                    <a:lnL>
                      <a:noFill/>
                    </a:lnL>
                    <a:lnR>
                      <a:noFill/>
                    </a:lnR>
                    <a:lnT>
                      <a:noFill/>
                    </a:lnT>
                    <a:lnB>
                      <a:noFill/>
                    </a:lnB>
                  </a:tcPr>
                </a:tc>
              </a:tr>
              <a:tr h="261646">
                <a:tc>
                  <a:txBody>
                    <a:bodyPr/>
                    <a:lstStyle/>
                    <a:p>
                      <a:pPr algn="ctr"/>
                      <a:r>
                        <a:rPr lang="en-IN" sz="1200">
                          <a:effectLst/>
                        </a:rPr>
                        <a:t>ORDERLINENUMBER :</a:t>
                      </a:r>
                    </a:p>
                  </a:txBody>
                  <a:tcPr marL="22587" marR="22587" marT="11294" marB="11294" anchor="ctr">
                    <a:lnL>
                      <a:noFill/>
                    </a:lnL>
                    <a:lnR>
                      <a:noFill/>
                    </a:lnR>
                    <a:lnT>
                      <a:noFill/>
                    </a:lnT>
                    <a:lnB>
                      <a:noFill/>
                    </a:lnB>
                  </a:tcPr>
                </a:tc>
                <a:tc>
                  <a:txBody>
                    <a:bodyPr/>
                    <a:lstStyle/>
                    <a:p>
                      <a:pPr algn="ctr"/>
                      <a:r>
                        <a:rPr lang="en-IN" sz="1200" dirty="0">
                          <a:effectLst/>
                        </a:rPr>
                        <a:t>order line</a:t>
                      </a:r>
                    </a:p>
                  </a:txBody>
                  <a:tcPr marL="22587" marR="22587" marT="11294" marB="11294" anchor="ctr">
                    <a:lnL>
                      <a:noFill/>
                    </a:lnL>
                    <a:lnR>
                      <a:noFill/>
                    </a:lnR>
                    <a:lnT>
                      <a:noFill/>
                    </a:lnT>
                    <a:lnB>
                      <a:noFill/>
                    </a:lnB>
                  </a:tcPr>
                </a:tc>
                <a:tc>
                  <a:txBody>
                    <a:bodyPr/>
                    <a:lstStyle/>
                    <a:p>
                      <a:pPr algn="ctr"/>
                      <a:r>
                        <a:rPr lang="en-IN" sz="1200" dirty="0">
                          <a:effectLst/>
                        </a:rPr>
                        <a:t>CITY :</a:t>
                      </a:r>
                    </a:p>
                  </a:txBody>
                  <a:tcPr marL="22587" marR="22587" marT="11294" marB="11294" anchor="ctr">
                    <a:lnL>
                      <a:noFill/>
                    </a:lnL>
                    <a:lnR>
                      <a:noFill/>
                    </a:lnR>
                    <a:lnT>
                      <a:noFill/>
                    </a:lnT>
                    <a:lnB>
                      <a:noFill/>
                    </a:lnB>
                  </a:tcPr>
                </a:tc>
                <a:tc>
                  <a:txBody>
                    <a:bodyPr/>
                    <a:lstStyle/>
                    <a:p>
                      <a:pPr algn="ctr"/>
                      <a:r>
                        <a:rPr lang="en-IN" sz="1200" dirty="0">
                          <a:effectLst/>
                        </a:rPr>
                        <a:t>City of customer</a:t>
                      </a:r>
                    </a:p>
                  </a:txBody>
                  <a:tcPr marL="22587" marR="22587" marT="11294" marB="11294" anchor="ctr">
                    <a:lnL>
                      <a:noFill/>
                    </a:lnL>
                    <a:lnR>
                      <a:noFill/>
                    </a:lnR>
                    <a:lnT>
                      <a:noFill/>
                    </a:lnT>
                    <a:lnB>
                      <a:noFill/>
                    </a:lnB>
                  </a:tcPr>
                </a:tc>
              </a:tr>
              <a:tr h="261646">
                <a:tc>
                  <a:txBody>
                    <a:bodyPr/>
                    <a:lstStyle/>
                    <a:p>
                      <a:pPr algn="ctr"/>
                      <a:r>
                        <a:rPr lang="en-IN" sz="1200">
                          <a:effectLst/>
                        </a:rPr>
                        <a:t>SALES :</a:t>
                      </a:r>
                    </a:p>
                  </a:txBody>
                  <a:tcPr marL="22587" marR="22587" marT="11294" marB="11294" anchor="ctr">
                    <a:lnL>
                      <a:noFill/>
                    </a:lnL>
                    <a:lnR>
                      <a:noFill/>
                    </a:lnR>
                    <a:lnT>
                      <a:noFill/>
                    </a:lnT>
                    <a:lnB>
                      <a:noFill/>
                    </a:lnB>
                  </a:tcPr>
                </a:tc>
                <a:tc>
                  <a:txBody>
                    <a:bodyPr/>
                    <a:lstStyle/>
                    <a:p>
                      <a:pPr algn="ctr"/>
                      <a:r>
                        <a:rPr lang="en-IN" sz="1200" dirty="0">
                          <a:effectLst/>
                        </a:rPr>
                        <a:t>Sales amount</a:t>
                      </a:r>
                    </a:p>
                  </a:txBody>
                  <a:tcPr marL="22587" marR="22587" marT="11294" marB="11294" anchor="ctr">
                    <a:lnL>
                      <a:noFill/>
                    </a:lnL>
                    <a:lnR>
                      <a:noFill/>
                    </a:lnR>
                    <a:lnT>
                      <a:noFill/>
                    </a:lnT>
                    <a:lnB>
                      <a:noFill/>
                    </a:lnB>
                  </a:tcPr>
                </a:tc>
                <a:tc>
                  <a:txBody>
                    <a:bodyPr/>
                    <a:lstStyle/>
                    <a:p>
                      <a:pPr algn="ctr"/>
                      <a:r>
                        <a:rPr lang="en-IN" sz="1200" dirty="0">
                          <a:effectLst/>
                        </a:rPr>
                        <a:t>POSTALCODE :</a:t>
                      </a:r>
                    </a:p>
                  </a:txBody>
                  <a:tcPr marL="22587" marR="22587" marT="11294" marB="11294" anchor="ctr">
                    <a:lnL>
                      <a:noFill/>
                    </a:lnL>
                    <a:lnR>
                      <a:noFill/>
                    </a:lnR>
                    <a:lnT>
                      <a:noFill/>
                    </a:lnT>
                    <a:lnB>
                      <a:noFill/>
                    </a:lnB>
                  </a:tcPr>
                </a:tc>
                <a:tc>
                  <a:txBody>
                    <a:bodyPr/>
                    <a:lstStyle/>
                    <a:p>
                      <a:pPr algn="ctr"/>
                      <a:r>
                        <a:rPr lang="en-IN" sz="1200" dirty="0">
                          <a:effectLst/>
                        </a:rPr>
                        <a:t>Postal Code of customer</a:t>
                      </a:r>
                    </a:p>
                  </a:txBody>
                  <a:tcPr marL="22587" marR="22587" marT="11294" marB="11294" anchor="ctr">
                    <a:lnL>
                      <a:noFill/>
                    </a:lnL>
                    <a:lnR>
                      <a:noFill/>
                    </a:lnR>
                    <a:lnT>
                      <a:noFill/>
                    </a:lnT>
                    <a:lnB>
                      <a:noFill/>
                    </a:lnB>
                  </a:tcPr>
                </a:tc>
              </a:tr>
              <a:tr h="261646">
                <a:tc>
                  <a:txBody>
                    <a:bodyPr/>
                    <a:lstStyle/>
                    <a:p>
                      <a:pPr algn="ctr"/>
                      <a:r>
                        <a:rPr lang="en-IN" sz="1200">
                          <a:effectLst/>
                        </a:rPr>
                        <a:t>ORDERDATE :</a:t>
                      </a:r>
                    </a:p>
                  </a:txBody>
                  <a:tcPr marL="22587" marR="22587" marT="11294" marB="11294" anchor="ctr">
                    <a:lnL>
                      <a:noFill/>
                    </a:lnL>
                    <a:lnR>
                      <a:noFill/>
                    </a:lnR>
                    <a:lnT>
                      <a:noFill/>
                    </a:lnT>
                    <a:lnB>
                      <a:noFill/>
                    </a:lnB>
                  </a:tcPr>
                </a:tc>
                <a:tc>
                  <a:txBody>
                    <a:bodyPr/>
                    <a:lstStyle/>
                    <a:p>
                      <a:pPr algn="ctr"/>
                      <a:r>
                        <a:rPr lang="en-IN" sz="1200">
                          <a:effectLst/>
                        </a:rPr>
                        <a:t>Order Date</a:t>
                      </a:r>
                    </a:p>
                  </a:txBody>
                  <a:tcPr marL="22587" marR="22587" marT="11294" marB="11294" anchor="ctr">
                    <a:lnL>
                      <a:noFill/>
                    </a:lnL>
                    <a:lnR>
                      <a:noFill/>
                    </a:lnR>
                    <a:lnT>
                      <a:noFill/>
                    </a:lnT>
                    <a:lnB>
                      <a:noFill/>
                    </a:lnB>
                  </a:tcPr>
                </a:tc>
                <a:tc>
                  <a:txBody>
                    <a:bodyPr/>
                    <a:lstStyle/>
                    <a:p>
                      <a:pPr algn="ctr"/>
                      <a:r>
                        <a:rPr lang="en-IN" sz="1200" dirty="0">
                          <a:effectLst/>
                        </a:rPr>
                        <a:t>COUNTRY :</a:t>
                      </a:r>
                    </a:p>
                  </a:txBody>
                  <a:tcPr marL="22587" marR="22587" marT="11294" marB="11294" anchor="ctr">
                    <a:lnL>
                      <a:noFill/>
                    </a:lnL>
                    <a:lnR>
                      <a:noFill/>
                    </a:lnR>
                    <a:lnT>
                      <a:noFill/>
                    </a:lnT>
                    <a:lnB>
                      <a:noFill/>
                    </a:lnB>
                  </a:tcPr>
                </a:tc>
                <a:tc>
                  <a:txBody>
                    <a:bodyPr/>
                    <a:lstStyle/>
                    <a:p>
                      <a:pPr algn="ctr"/>
                      <a:r>
                        <a:rPr lang="en-IN" sz="1200" dirty="0">
                          <a:effectLst/>
                        </a:rPr>
                        <a:t>Country customer</a:t>
                      </a:r>
                    </a:p>
                  </a:txBody>
                  <a:tcPr marL="22587" marR="22587" marT="11294" marB="11294" anchor="ctr">
                    <a:lnL>
                      <a:noFill/>
                    </a:lnL>
                    <a:lnR>
                      <a:noFill/>
                    </a:lnR>
                    <a:lnT>
                      <a:noFill/>
                    </a:lnT>
                    <a:lnB>
                      <a:noFill/>
                    </a:lnB>
                  </a:tcPr>
                </a:tc>
              </a:tr>
              <a:tr h="381381">
                <a:tc>
                  <a:txBody>
                    <a:bodyPr/>
                    <a:lstStyle/>
                    <a:p>
                      <a:pPr algn="ctr"/>
                      <a:r>
                        <a:rPr lang="en-IN" sz="1200" dirty="0">
                          <a:effectLst/>
                        </a:rPr>
                        <a:t>DAYS_SINCE_LASTORDER :</a:t>
                      </a:r>
                    </a:p>
                  </a:txBody>
                  <a:tcPr marL="22587" marR="22587" marT="11294" marB="11294" anchor="ctr">
                    <a:lnL>
                      <a:noFill/>
                    </a:lnL>
                    <a:lnR>
                      <a:noFill/>
                    </a:lnR>
                    <a:lnT>
                      <a:noFill/>
                    </a:lnT>
                    <a:lnB>
                      <a:noFill/>
                    </a:lnB>
                  </a:tcPr>
                </a:tc>
                <a:tc>
                  <a:txBody>
                    <a:bodyPr/>
                    <a:lstStyle/>
                    <a:p>
                      <a:pPr algn="ctr"/>
                      <a:r>
                        <a:rPr lang="en-IN" sz="1200" dirty="0">
                          <a:effectLst/>
                        </a:rPr>
                        <a:t>Days_ Since_Lastorder</a:t>
                      </a:r>
                    </a:p>
                  </a:txBody>
                  <a:tcPr marL="22587" marR="22587" marT="11294" marB="11294" anchor="ctr">
                    <a:lnL>
                      <a:noFill/>
                    </a:lnL>
                    <a:lnR>
                      <a:noFill/>
                    </a:lnR>
                    <a:lnT>
                      <a:noFill/>
                    </a:lnT>
                    <a:lnB>
                      <a:noFill/>
                    </a:lnB>
                  </a:tcPr>
                </a:tc>
                <a:tc>
                  <a:txBody>
                    <a:bodyPr/>
                    <a:lstStyle/>
                    <a:p>
                      <a:pPr algn="ctr"/>
                      <a:r>
                        <a:rPr lang="en-IN" sz="1200">
                          <a:effectLst/>
                        </a:rPr>
                        <a:t>CONTACTLASTNAME :</a:t>
                      </a:r>
                    </a:p>
                  </a:txBody>
                  <a:tcPr marL="22587" marR="22587" marT="11294" marB="11294" anchor="ctr">
                    <a:lnL>
                      <a:noFill/>
                    </a:lnL>
                    <a:lnR>
                      <a:noFill/>
                    </a:lnR>
                    <a:lnT>
                      <a:noFill/>
                    </a:lnT>
                    <a:lnB>
                      <a:noFill/>
                    </a:lnB>
                  </a:tcPr>
                </a:tc>
                <a:tc>
                  <a:txBody>
                    <a:bodyPr/>
                    <a:lstStyle/>
                    <a:p>
                      <a:pPr algn="ctr"/>
                      <a:r>
                        <a:rPr lang="en-IN" sz="1200" dirty="0">
                          <a:effectLst/>
                        </a:rPr>
                        <a:t>Contact person customer</a:t>
                      </a:r>
                    </a:p>
                  </a:txBody>
                  <a:tcPr marL="22587" marR="22587" marT="11294" marB="11294" anchor="ctr">
                    <a:lnL>
                      <a:noFill/>
                    </a:lnL>
                    <a:lnR>
                      <a:noFill/>
                    </a:lnR>
                    <a:lnT>
                      <a:noFill/>
                    </a:lnT>
                    <a:lnB>
                      <a:noFill/>
                    </a:lnB>
                  </a:tcPr>
                </a:tc>
              </a:tr>
              <a:tr h="381381">
                <a:tc>
                  <a:txBody>
                    <a:bodyPr/>
                    <a:lstStyle/>
                    <a:p>
                      <a:pPr algn="ctr"/>
                      <a:r>
                        <a:rPr lang="en-IN" sz="1200" dirty="0">
                          <a:effectLst/>
                        </a:rPr>
                        <a:t>STATUS :</a:t>
                      </a:r>
                    </a:p>
                  </a:txBody>
                  <a:tcPr marL="22587" marR="22587" marT="11294" marB="11294" anchor="ctr">
                    <a:lnL>
                      <a:noFill/>
                    </a:lnL>
                    <a:lnR>
                      <a:noFill/>
                    </a:lnR>
                    <a:lnT>
                      <a:noFill/>
                    </a:lnT>
                    <a:lnB>
                      <a:noFill/>
                    </a:lnB>
                  </a:tcPr>
                </a:tc>
                <a:tc>
                  <a:txBody>
                    <a:bodyPr/>
                    <a:lstStyle/>
                    <a:p>
                      <a:pPr algn="ctr"/>
                      <a:r>
                        <a:rPr lang="en-GB" sz="1200">
                          <a:effectLst/>
                        </a:rPr>
                        <a:t>Status of order like Shipped or not</a:t>
                      </a:r>
                    </a:p>
                  </a:txBody>
                  <a:tcPr marL="22587" marR="22587" marT="11294" marB="11294" anchor="ctr">
                    <a:lnL>
                      <a:noFill/>
                    </a:lnL>
                    <a:lnR>
                      <a:noFill/>
                    </a:lnR>
                    <a:lnT>
                      <a:noFill/>
                    </a:lnT>
                    <a:lnB>
                      <a:noFill/>
                    </a:lnB>
                  </a:tcPr>
                </a:tc>
                <a:tc>
                  <a:txBody>
                    <a:bodyPr/>
                    <a:lstStyle/>
                    <a:p>
                      <a:pPr algn="ctr"/>
                      <a:r>
                        <a:rPr lang="en-IN" sz="1200" dirty="0">
                          <a:effectLst/>
                        </a:rPr>
                        <a:t>CONTACTFIRSTNAME :</a:t>
                      </a:r>
                    </a:p>
                  </a:txBody>
                  <a:tcPr marL="22587" marR="22587" marT="11294" marB="11294" anchor="ctr">
                    <a:lnL>
                      <a:noFill/>
                    </a:lnL>
                    <a:lnR>
                      <a:noFill/>
                    </a:lnR>
                    <a:lnT>
                      <a:noFill/>
                    </a:lnT>
                    <a:lnB>
                      <a:noFill/>
                    </a:lnB>
                  </a:tcPr>
                </a:tc>
                <a:tc>
                  <a:txBody>
                    <a:bodyPr/>
                    <a:lstStyle/>
                    <a:p>
                      <a:pPr algn="ctr"/>
                      <a:r>
                        <a:rPr lang="en-IN" sz="1200" dirty="0">
                          <a:effectLst/>
                        </a:rPr>
                        <a:t>Contact person customer</a:t>
                      </a:r>
                    </a:p>
                  </a:txBody>
                  <a:tcPr marL="22587" marR="22587" marT="11294" marB="11294" anchor="ctr">
                    <a:lnL>
                      <a:noFill/>
                    </a:lnL>
                    <a:lnR>
                      <a:noFill/>
                    </a:lnR>
                    <a:lnT>
                      <a:noFill/>
                    </a:lnT>
                    <a:lnB>
                      <a:noFill/>
                    </a:lnB>
                  </a:tcPr>
                </a:tc>
              </a:tr>
              <a:tr h="381381">
                <a:tc>
                  <a:txBody>
                    <a:bodyPr/>
                    <a:lstStyle/>
                    <a:p>
                      <a:pPr algn="ctr"/>
                      <a:r>
                        <a:rPr lang="en-IN" sz="1200">
                          <a:effectLst/>
                        </a:rPr>
                        <a:t>PRODUCTLINE :</a:t>
                      </a:r>
                    </a:p>
                  </a:txBody>
                  <a:tcPr marL="22587" marR="22587" marT="11294" marB="11294" anchor="ctr">
                    <a:lnL>
                      <a:noFill/>
                    </a:lnL>
                    <a:lnR>
                      <a:noFill/>
                    </a:lnR>
                    <a:lnT>
                      <a:noFill/>
                    </a:lnT>
                    <a:lnB>
                      <a:noFill/>
                    </a:lnB>
                  </a:tcPr>
                </a:tc>
                <a:tc>
                  <a:txBody>
                    <a:bodyPr/>
                    <a:lstStyle/>
                    <a:p>
                      <a:pPr algn="ctr"/>
                      <a:r>
                        <a:rPr lang="en-IN" sz="1200">
                          <a:effectLst/>
                        </a:rPr>
                        <a:t>Product line – CATEGORY</a:t>
                      </a:r>
                    </a:p>
                  </a:txBody>
                  <a:tcPr marL="22587" marR="22587" marT="11294" marB="11294" anchor="ctr">
                    <a:lnL>
                      <a:noFill/>
                    </a:lnL>
                    <a:lnR>
                      <a:noFill/>
                    </a:lnR>
                    <a:lnT>
                      <a:noFill/>
                    </a:lnT>
                    <a:lnB>
                      <a:noFill/>
                    </a:lnB>
                  </a:tcPr>
                </a:tc>
                <a:tc>
                  <a:txBody>
                    <a:bodyPr/>
                    <a:lstStyle/>
                    <a:p>
                      <a:pPr algn="ctr"/>
                      <a:r>
                        <a:rPr lang="en-IN" sz="1200">
                          <a:effectLst/>
                        </a:rPr>
                        <a:t>DEALSIZE :</a:t>
                      </a:r>
                    </a:p>
                  </a:txBody>
                  <a:tcPr marL="22587" marR="22587" marT="11294" marB="11294" anchor="ctr">
                    <a:lnL>
                      <a:noFill/>
                    </a:lnL>
                    <a:lnR>
                      <a:noFill/>
                    </a:lnR>
                    <a:lnT>
                      <a:noFill/>
                    </a:lnT>
                    <a:lnB>
                      <a:noFill/>
                    </a:lnB>
                  </a:tcPr>
                </a:tc>
                <a:tc>
                  <a:txBody>
                    <a:bodyPr/>
                    <a:lstStyle/>
                    <a:p>
                      <a:pPr algn="ctr"/>
                      <a:r>
                        <a:rPr lang="en-GB" sz="1200" dirty="0">
                          <a:effectLst/>
                        </a:rPr>
                        <a:t>Size of the deal based on Quantity and Item Price</a:t>
                      </a:r>
                    </a:p>
                  </a:txBody>
                  <a:tcPr marL="22587" marR="22587" marT="11294" marB="11294" anchor="ctr">
                    <a:lnL>
                      <a:noFill/>
                    </a:lnL>
                    <a:lnR>
                      <a:noFill/>
                    </a:lnR>
                    <a:lnT>
                      <a:noFill/>
                    </a:lnT>
                    <a:lnB>
                      <a:noFill/>
                    </a:lnB>
                  </a:tcPr>
                </a:tc>
              </a:tr>
              <a:tr h="381381">
                <a:tc>
                  <a:txBody>
                    <a:bodyPr/>
                    <a:lstStyle/>
                    <a:p>
                      <a:pPr algn="ctr"/>
                      <a:r>
                        <a:rPr lang="en-IN" sz="1200">
                          <a:effectLst/>
                        </a:rPr>
                        <a:t>MSRP :</a:t>
                      </a:r>
                    </a:p>
                  </a:txBody>
                  <a:tcPr marL="22587" marR="22587" marT="11294" marB="11294" anchor="ctr">
                    <a:lnL>
                      <a:noFill/>
                    </a:lnL>
                    <a:lnR>
                      <a:noFill/>
                    </a:lnR>
                    <a:lnT>
                      <a:noFill/>
                    </a:lnT>
                    <a:lnB>
                      <a:noFill/>
                    </a:lnB>
                  </a:tcPr>
                </a:tc>
                <a:tc>
                  <a:txBody>
                    <a:bodyPr/>
                    <a:lstStyle/>
                    <a:p>
                      <a:pPr algn="ctr"/>
                      <a:r>
                        <a:rPr lang="en-IN" sz="1200">
                          <a:effectLst/>
                        </a:rPr>
                        <a:t>Manufacturer's Suggested Retail Price</a:t>
                      </a:r>
                    </a:p>
                  </a:txBody>
                  <a:tcPr marL="22587" marR="22587" marT="11294" marB="11294" anchor="ctr">
                    <a:lnL>
                      <a:noFill/>
                    </a:lnL>
                    <a:lnR>
                      <a:noFill/>
                    </a:lnR>
                    <a:lnT>
                      <a:noFill/>
                    </a:lnT>
                    <a:lnB>
                      <a:noFill/>
                    </a:lnB>
                  </a:tcPr>
                </a:tc>
                <a:tc>
                  <a:txBody>
                    <a:bodyPr/>
                    <a:lstStyle/>
                    <a:p>
                      <a:pPr algn="ctr"/>
                      <a:endParaRPr lang="en-IN" sz="1200">
                        <a:effectLst/>
                      </a:endParaRPr>
                    </a:p>
                  </a:txBody>
                  <a:tcPr marL="22587" marR="22587" marT="11294" marB="11294" anchor="ctr">
                    <a:lnL>
                      <a:noFill/>
                    </a:lnL>
                    <a:lnR>
                      <a:noFill/>
                    </a:lnR>
                    <a:lnT>
                      <a:noFill/>
                    </a:lnT>
                    <a:lnB>
                      <a:noFill/>
                    </a:lnB>
                  </a:tcPr>
                </a:tc>
                <a:tc>
                  <a:txBody>
                    <a:bodyPr/>
                    <a:lstStyle/>
                    <a:p>
                      <a:pPr algn="ctr"/>
                      <a:endParaRPr lang="en-IN" sz="1200" dirty="0">
                        <a:effectLst/>
                      </a:endParaRPr>
                    </a:p>
                  </a:txBody>
                  <a:tcPr marL="22587" marR="22587" marT="11294" marB="11294" anchor="ctr">
                    <a:lnL>
                      <a:noFill/>
                    </a:lnL>
                    <a:lnR>
                      <a:noFill/>
                    </a:lnR>
                    <a:lnT>
                      <a:noFill/>
                    </a:lnT>
                    <a:lnB>
                      <a:noFill/>
                    </a:lnB>
                  </a:tcPr>
                </a:tc>
              </a:tr>
              <a:tr h="277173">
                <a:tc>
                  <a:txBody>
                    <a:bodyPr/>
                    <a:lstStyle/>
                    <a:p>
                      <a:pPr algn="ctr"/>
                      <a:r>
                        <a:rPr lang="en-IN" sz="800" b="0" i="0" dirty="0">
                          <a:solidFill>
                            <a:srgbClr val="000000"/>
                          </a:solidFill>
                          <a:effectLst/>
                          <a:latin typeface="lato"/>
                        </a:rPr>
                        <a:t>PRODUCTCODE :</a:t>
                      </a:r>
                    </a:p>
                  </a:txBody>
                  <a:tcPr marL="22587" marR="22587" marT="11294" marB="11294" anchor="ctr">
                    <a:lnL>
                      <a:noFill/>
                    </a:lnL>
                    <a:lnR>
                      <a:noFill/>
                    </a:lnR>
                    <a:lnT>
                      <a:noFill/>
                    </a:lnT>
                    <a:lnB>
                      <a:noFill/>
                    </a:lnB>
                    <a:solidFill>
                      <a:srgbClr val="FFFFFF"/>
                    </a:solidFill>
                  </a:tcPr>
                </a:tc>
                <a:tc>
                  <a:txBody>
                    <a:bodyPr/>
                    <a:lstStyle/>
                    <a:p>
                      <a:pPr algn="ctr"/>
                      <a:r>
                        <a:rPr lang="en-IN" sz="800" b="0" i="0" dirty="0">
                          <a:solidFill>
                            <a:srgbClr val="000000"/>
                          </a:solidFill>
                          <a:effectLst/>
                          <a:latin typeface="lato"/>
                        </a:rPr>
                        <a:t>Code of Product</a:t>
                      </a:r>
                    </a:p>
                  </a:txBody>
                  <a:tcPr marL="22587" marR="22587" marT="11294" marB="11294" anchor="ctr">
                    <a:lnL>
                      <a:noFill/>
                    </a:lnL>
                    <a:lnR>
                      <a:noFill/>
                    </a:lnR>
                    <a:lnT>
                      <a:noFill/>
                    </a:lnT>
                    <a:lnB>
                      <a:noFill/>
                    </a:lnB>
                    <a:solidFill>
                      <a:srgbClr val="FFFFFF"/>
                    </a:solidFill>
                  </a:tcPr>
                </a:tc>
                <a:tc>
                  <a:txBody>
                    <a:bodyPr/>
                    <a:lstStyle/>
                    <a:p>
                      <a:pPr algn="ctr"/>
                      <a:endParaRPr lang="en-IN" sz="800" b="0" i="0">
                        <a:solidFill>
                          <a:srgbClr val="000000"/>
                        </a:solidFill>
                        <a:effectLst/>
                        <a:latin typeface="lato"/>
                      </a:endParaRPr>
                    </a:p>
                  </a:txBody>
                  <a:tcPr marL="22587" marR="22587" marT="11294" marB="11294" anchor="ctr">
                    <a:lnL>
                      <a:noFill/>
                    </a:lnL>
                    <a:lnR>
                      <a:noFill/>
                    </a:lnR>
                    <a:lnT>
                      <a:noFill/>
                    </a:lnT>
                    <a:lnB>
                      <a:noFill/>
                    </a:lnB>
                    <a:solidFill>
                      <a:srgbClr val="FFFFFF"/>
                    </a:solidFill>
                  </a:tcPr>
                </a:tc>
                <a:tc>
                  <a:txBody>
                    <a:bodyPr/>
                    <a:lstStyle/>
                    <a:p>
                      <a:pPr algn="ctr"/>
                      <a:endParaRPr lang="en-IN" sz="800" dirty="0"/>
                    </a:p>
                  </a:txBody>
                  <a:tcPr marL="40657" marR="40657" marT="20329" marB="20329">
                    <a:lnL>
                      <a:noFill/>
                    </a:lnL>
                    <a:lnT>
                      <a:noFill/>
                    </a:lnT>
                  </a:tcPr>
                </a:tc>
              </a:tr>
            </a:tbl>
          </a:graphicData>
        </a:graphic>
      </p:graphicFrame>
    </p:spTree>
    <p:extLst>
      <p:ext uri="{BB962C8B-B14F-4D97-AF65-F5344CB8AC3E}">
        <p14:creationId xmlns:p14="http://schemas.microsoft.com/office/powerpoint/2010/main" val="22640090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81157" y="675079"/>
            <a:ext cx="9905998" cy="5726720"/>
          </a:xfrm>
        </p:spPr>
        <p:txBody>
          <a:bodyPr>
            <a:normAutofit/>
          </a:bodyPr>
          <a:lstStyle/>
          <a:p>
            <a:r>
              <a:rPr lang="en-IN" sz="2900" dirty="0">
                <a:solidFill>
                  <a:srgbClr val="FFFF00"/>
                </a:solidFill>
                <a:latin typeface="Century" panose="02040604050505020304" pitchFamily="18" charset="0"/>
              </a:rPr>
              <a:t>Data Summary </a:t>
            </a:r>
            <a:r>
              <a:rPr lang="en-IN" sz="2900" dirty="0" smtClean="0">
                <a:solidFill>
                  <a:srgbClr val="FFFF00"/>
                </a:solidFill>
                <a:latin typeface="Century" panose="02040604050505020304" pitchFamily="18" charset="0"/>
              </a:rPr>
              <a:t>–</a:t>
            </a:r>
            <a:br>
              <a:rPr lang="en-IN" sz="2900" dirty="0" smtClean="0">
                <a:solidFill>
                  <a:srgbClr val="FFFF00"/>
                </a:solidFill>
                <a:latin typeface="Century" panose="02040604050505020304" pitchFamily="18" charset="0"/>
              </a:rPr>
            </a:br>
            <a:r>
              <a:rPr lang="en-IN" sz="2900" dirty="0" smtClean="0">
                <a:solidFill>
                  <a:srgbClr val="FF0000"/>
                </a:solidFill>
                <a:latin typeface="Century" panose="02040604050505020304" pitchFamily="18" charset="0"/>
              </a:rPr>
              <a:t/>
            </a:r>
            <a:br>
              <a:rPr lang="en-IN" sz="2900" dirty="0" smtClean="0">
                <a:solidFill>
                  <a:srgbClr val="FF0000"/>
                </a:solidFill>
                <a:latin typeface="Century" panose="02040604050505020304" pitchFamily="18" charset="0"/>
              </a:rPr>
            </a:br>
            <a:r>
              <a:rPr lang="en-GB" sz="1800" cap="none" dirty="0" smtClean="0">
                <a:latin typeface="Bahnschrift" panose="020B0502040204020203" pitchFamily="34" charset="0"/>
              </a:rPr>
              <a:t>&gt; The data is about an automobile parts manufacturing company. They have provided the data collected of transactions for 3 years. </a:t>
            </a:r>
            <a:br>
              <a:rPr lang="en-GB" sz="1800" cap="none" dirty="0" smtClean="0">
                <a:latin typeface="Bahnschrift" panose="020B0502040204020203" pitchFamily="34" charset="0"/>
              </a:rPr>
            </a:br>
            <a:r>
              <a:rPr lang="en-GB" sz="1800" cap="none" dirty="0" smtClean="0">
                <a:latin typeface="Bahnschrift" panose="020B0502040204020203" pitchFamily="34" charset="0"/>
              </a:rPr>
              <a:t/>
            </a:r>
            <a:br>
              <a:rPr lang="en-GB" sz="1800" cap="none" dirty="0" smtClean="0">
                <a:latin typeface="Bahnschrift" panose="020B0502040204020203" pitchFamily="34" charset="0"/>
              </a:rPr>
            </a:br>
            <a:r>
              <a:rPr lang="en-GB" sz="1800" cap="none" dirty="0" smtClean="0">
                <a:latin typeface="Bahnschrift" panose="020B0502040204020203" pitchFamily="34" charset="0"/>
              </a:rPr>
              <a:t>&gt; The data has 2747 entries (0 to 2746) of rows and 20 columns. The data has 1 datetime64 , 2 float64, 5 int64, and 12 object data types. There is no missing values present in the data set.</a:t>
            </a:r>
            <a:br>
              <a:rPr lang="en-GB" sz="1800" cap="none" dirty="0" smtClean="0">
                <a:latin typeface="Bahnschrift" panose="020B0502040204020203" pitchFamily="34" charset="0"/>
              </a:rPr>
            </a:br>
            <a:r>
              <a:rPr lang="en-GB" sz="1800" cap="none" dirty="0" smtClean="0">
                <a:latin typeface="Bahnschrift" panose="020B0502040204020203" pitchFamily="34" charset="0"/>
              </a:rPr>
              <a:t/>
            </a:r>
            <a:br>
              <a:rPr lang="en-GB" sz="1800" cap="none" dirty="0" smtClean="0">
                <a:latin typeface="Bahnschrift" panose="020B0502040204020203" pitchFamily="34" charset="0"/>
              </a:rPr>
            </a:br>
            <a:r>
              <a:rPr lang="en-GB" sz="1800" cap="none" dirty="0">
                <a:latin typeface="Bahnschrift" panose="020B0502040204020203" pitchFamily="34" charset="0"/>
              </a:rPr>
              <a:t>&gt;</a:t>
            </a:r>
            <a:r>
              <a:rPr lang="en-GB" sz="1800" cap="none" dirty="0" smtClean="0">
                <a:latin typeface="Bahnschrift" panose="020B0502040204020203" pitchFamily="34" charset="0"/>
              </a:rPr>
              <a:t> This data more or less reflects the purchasing behaviour of customers in different categories &gt; The company is into automobile part manufacture, and they have different product line like classic car , motorcycle, plane, train, ship, bus truck, vintage cars etc. </a:t>
            </a:r>
            <a:br>
              <a:rPr lang="en-GB" sz="1800" cap="none" dirty="0" smtClean="0">
                <a:latin typeface="Bahnschrift" panose="020B0502040204020203" pitchFamily="34" charset="0"/>
              </a:rPr>
            </a:br>
            <a:r>
              <a:rPr lang="en-GB" sz="1800" cap="none" dirty="0" smtClean="0">
                <a:latin typeface="Bahnschrift" panose="020B0502040204020203" pitchFamily="34" charset="0"/>
              </a:rPr>
              <a:t/>
            </a:r>
            <a:br>
              <a:rPr lang="en-GB" sz="1800" cap="none" dirty="0" smtClean="0">
                <a:latin typeface="Bahnschrift" panose="020B0502040204020203" pitchFamily="34" charset="0"/>
              </a:rPr>
            </a:br>
            <a:r>
              <a:rPr lang="en-GB" sz="1800" cap="none" dirty="0" smtClean="0">
                <a:latin typeface="Bahnschrift" panose="020B0502040204020203" pitchFamily="34" charset="0"/>
              </a:rPr>
              <a:t>&gt; The data maintained each transactions entry as order number and for each order number maintained all required information like customer identity details , and product details like price , quantity , product code, and sales for each customer.</a:t>
            </a:r>
            <a:br>
              <a:rPr lang="en-GB" sz="1800" cap="none" dirty="0" smtClean="0">
                <a:latin typeface="Bahnschrift" panose="020B0502040204020203" pitchFamily="34" charset="0"/>
              </a:rPr>
            </a:br>
            <a:r>
              <a:rPr lang="en-GB" sz="1800" cap="none" dirty="0" smtClean="0">
                <a:latin typeface="Bahnschrift" panose="020B0502040204020203" pitchFamily="34" charset="0"/>
              </a:rPr>
              <a:t/>
            </a:r>
            <a:br>
              <a:rPr lang="en-GB" sz="1800" cap="none" dirty="0" smtClean="0">
                <a:latin typeface="Bahnschrift" panose="020B0502040204020203" pitchFamily="34" charset="0"/>
              </a:rPr>
            </a:br>
            <a:r>
              <a:rPr lang="en-GB" sz="1800" cap="none" dirty="0" smtClean="0">
                <a:latin typeface="Bahnschrift" panose="020B0502040204020203" pitchFamily="34" charset="0"/>
              </a:rPr>
              <a:t>&gt; We noticed that one order number has many different entries with different product codes. </a:t>
            </a:r>
            <a:br>
              <a:rPr lang="en-GB" sz="1800" cap="none" dirty="0" smtClean="0">
                <a:latin typeface="Bahnschrift" panose="020B0502040204020203" pitchFamily="34" charset="0"/>
              </a:rPr>
            </a:br>
            <a:r>
              <a:rPr lang="en-GB" sz="1800" cap="none" dirty="0" smtClean="0">
                <a:latin typeface="Bahnschrift" panose="020B0502040204020203" pitchFamily="34" charset="0"/>
              </a:rPr>
              <a:t/>
            </a:r>
            <a:br>
              <a:rPr lang="en-GB" sz="1800" cap="none" dirty="0" smtClean="0">
                <a:latin typeface="Bahnschrift" panose="020B0502040204020203" pitchFamily="34" charset="0"/>
              </a:rPr>
            </a:br>
            <a:r>
              <a:rPr lang="en-GB" sz="1800" cap="none" dirty="0" smtClean="0">
                <a:latin typeface="Bahnschrift" panose="020B0502040204020203" pitchFamily="34" charset="0"/>
              </a:rPr>
              <a:t>&gt; Manufacturer's suggested retail price(</a:t>
            </a:r>
            <a:r>
              <a:rPr lang="en-GB" sz="1800" cap="none" dirty="0" err="1">
                <a:latin typeface="Bahnschrift" panose="020B0502040204020203" pitchFamily="34" charset="0"/>
              </a:rPr>
              <a:t>M</a:t>
            </a:r>
            <a:r>
              <a:rPr lang="en-GB" sz="1800" cap="none" dirty="0" err="1" smtClean="0">
                <a:latin typeface="Bahnschrift" panose="020B0502040204020203" pitchFamily="34" charset="0"/>
              </a:rPr>
              <a:t>srp</a:t>
            </a:r>
            <a:r>
              <a:rPr lang="en-GB" sz="1800" cap="none" dirty="0" smtClean="0">
                <a:latin typeface="Bahnschrift" panose="020B0502040204020203" pitchFamily="34" charset="0"/>
              </a:rPr>
              <a:t>) for each product code is decided but we found that this is not matching with price of each item &amp; is inconsistent with MSRP.</a:t>
            </a:r>
            <a:endParaRPr lang="en-IN" sz="1800" cap="none" dirty="0">
              <a:latin typeface="Bahnschrift" panose="020B0502040204020203" pitchFamily="34" charset="0"/>
            </a:endParaRPr>
          </a:p>
        </p:txBody>
      </p:sp>
    </p:spTree>
    <p:extLst>
      <p:ext uri="{BB962C8B-B14F-4D97-AF65-F5344CB8AC3E}">
        <p14:creationId xmlns:p14="http://schemas.microsoft.com/office/powerpoint/2010/main" val="18347953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85964" y="5931182"/>
            <a:ext cx="11086973" cy="1475458"/>
          </a:xfrm>
        </p:spPr>
        <p:txBody>
          <a:bodyPr>
            <a:normAutofit fontScale="90000"/>
          </a:bodyPr>
          <a:lstStyle/>
          <a:p>
            <a:r>
              <a:rPr lang="en-GB" sz="1300" cap="none" dirty="0" smtClean="0">
                <a:latin typeface="Bahnschrift" panose="020B0502040204020203" pitchFamily="34" charset="0"/>
              </a:rPr>
              <a:t>Using boxplot on sales &amp; quantity order variable we have plotted univariate analysis. We can clearly see that outlier is present there. </a:t>
            </a:r>
            <a:br>
              <a:rPr lang="en-GB" sz="1300" cap="none" dirty="0" smtClean="0">
                <a:latin typeface="Bahnschrift" panose="020B0502040204020203" pitchFamily="34" charset="0"/>
              </a:rPr>
            </a:br>
            <a:r>
              <a:rPr lang="en-GB" sz="1300" cap="none" dirty="0" smtClean="0">
                <a:latin typeface="Bahnschrift" panose="020B0502040204020203" pitchFamily="34" charset="0"/>
              </a:rPr>
              <a:t/>
            </a:r>
            <a:br>
              <a:rPr lang="en-GB" sz="1300" cap="none" dirty="0" smtClean="0">
                <a:latin typeface="Bahnschrift" panose="020B0502040204020203" pitchFamily="34" charset="0"/>
              </a:rPr>
            </a:br>
            <a:r>
              <a:rPr lang="en-GB" sz="1300" cap="none" dirty="0" smtClean="0">
                <a:latin typeface="Bahnschrift" panose="020B0502040204020203" pitchFamily="34" charset="0"/>
              </a:rPr>
              <a:t>Also using histogram on sales variable we did univariate analysis. </a:t>
            </a:r>
            <a:br>
              <a:rPr lang="en-GB" sz="1300" cap="none" dirty="0" smtClean="0">
                <a:latin typeface="Bahnschrift" panose="020B0502040204020203" pitchFamily="34" charset="0"/>
              </a:rPr>
            </a:br>
            <a:r>
              <a:rPr lang="en-GB" sz="1300" cap="none" dirty="0" smtClean="0">
                <a:latin typeface="Bahnschrift" panose="020B0502040204020203" pitchFamily="34" charset="0"/>
              </a:rPr>
              <a:t/>
            </a:r>
            <a:br>
              <a:rPr lang="en-GB" sz="1300" cap="none" dirty="0" smtClean="0">
                <a:latin typeface="Bahnschrift" panose="020B0502040204020203" pitchFamily="34" charset="0"/>
              </a:rPr>
            </a:br>
            <a:r>
              <a:rPr lang="en-GB" sz="1300" cap="none" dirty="0" smtClean="0">
                <a:latin typeface="Bahnschrift" panose="020B0502040204020203" pitchFamily="34" charset="0"/>
              </a:rPr>
              <a:t>For categorical variable like product line we also did univariate analysis using bar plot. </a:t>
            </a:r>
            <a:br>
              <a:rPr lang="en-GB" sz="1300" cap="none" dirty="0" smtClean="0">
                <a:latin typeface="Bahnschrift" panose="020B0502040204020203" pitchFamily="34" charset="0"/>
              </a:rPr>
            </a:br>
            <a:r>
              <a:rPr lang="en-GB" sz="1300" cap="none" dirty="0" smtClean="0">
                <a:latin typeface="Bahnschrift" panose="020B0502040204020203" pitchFamily="34" charset="0"/>
              </a:rPr>
              <a:t/>
            </a:r>
            <a:br>
              <a:rPr lang="en-GB" sz="1300" cap="none" dirty="0" smtClean="0">
                <a:latin typeface="Bahnschrift" panose="020B0502040204020203" pitchFamily="34" charset="0"/>
              </a:rPr>
            </a:br>
            <a:r>
              <a:rPr lang="en-GB" sz="1300" cap="none" dirty="0" smtClean="0">
                <a:latin typeface="Bahnschrift" panose="020B0502040204020203" pitchFamily="34" charset="0"/>
              </a:rPr>
              <a:t>We have noticed that the sales of classic cars products are high followed by vintage car product sales .</a:t>
            </a:r>
            <a:r>
              <a:rPr lang="en-IN" sz="2600" cap="none" dirty="0" smtClean="0">
                <a:solidFill>
                  <a:srgbClr val="FF0000"/>
                </a:solidFill>
                <a:latin typeface="Century" panose="02040604050505020304" pitchFamily="18" charset="0"/>
              </a:rPr>
              <a:t/>
            </a:r>
            <a:br>
              <a:rPr lang="en-IN" sz="2600" cap="none" dirty="0" smtClean="0">
                <a:solidFill>
                  <a:srgbClr val="FF0000"/>
                </a:solidFill>
                <a:latin typeface="Century" panose="02040604050505020304" pitchFamily="18" charset="0"/>
              </a:rPr>
            </a:br>
            <a:r>
              <a:rPr lang="en-IN" sz="2600" dirty="0" smtClean="0">
                <a:solidFill>
                  <a:srgbClr val="FF0000"/>
                </a:solidFill>
                <a:latin typeface="Century" panose="02040604050505020304" pitchFamily="18" charset="0"/>
              </a:rPr>
              <a:t/>
            </a:r>
            <a:br>
              <a:rPr lang="en-IN" sz="2600" dirty="0" smtClean="0">
                <a:solidFill>
                  <a:srgbClr val="FF0000"/>
                </a:solidFill>
                <a:latin typeface="Century" panose="02040604050505020304" pitchFamily="18" charset="0"/>
              </a:rPr>
            </a:br>
            <a:r>
              <a:rPr lang="en-IN" sz="2600" dirty="0" smtClean="0">
                <a:solidFill>
                  <a:srgbClr val="FF0000"/>
                </a:solidFill>
                <a:latin typeface="Century" panose="02040604050505020304" pitchFamily="18" charset="0"/>
              </a:rPr>
              <a:t/>
            </a:r>
            <a:br>
              <a:rPr lang="en-IN" sz="2600" dirty="0" smtClean="0">
                <a:solidFill>
                  <a:srgbClr val="FF0000"/>
                </a:solidFill>
                <a:latin typeface="Century" panose="02040604050505020304" pitchFamily="18" charset="0"/>
              </a:rPr>
            </a:br>
            <a:r>
              <a:rPr lang="en-IN" sz="2600" dirty="0" smtClean="0">
                <a:solidFill>
                  <a:srgbClr val="FF0000"/>
                </a:solidFill>
                <a:latin typeface="Century" panose="02040604050505020304" pitchFamily="18" charset="0"/>
              </a:rPr>
              <a:t/>
            </a:r>
            <a:br>
              <a:rPr lang="en-IN" sz="2600" dirty="0" smtClean="0">
                <a:solidFill>
                  <a:srgbClr val="FF0000"/>
                </a:solidFill>
                <a:latin typeface="Century" panose="02040604050505020304" pitchFamily="18" charset="0"/>
              </a:rPr>
            </a:br>
            <a:endParaRPr lang="en-IN" sz="2600" dirty="0">
              <a:solidFill>
                <a:srgbClr val="FF0000"/>
              </a:solidFill>
              <a:latin typeface="Century" panose="02040604050505020304" pitchFamily="18" charset="0"/>
            </a:endParaRPr>
          </a:p>
        </p:txBody>
      </p:sp>
      <p:pic>
        <p:nvPicPr>
          <p:cNvPr id="3" name="Picture 2"/>
          <p:cNvPicPr>
            <a:picLocks noChangeAspect="1"/>
          </p:cNvPicPr>
          <p:nvPr/>
        </p:nvPicPr>
        <p:blipFill rotWithShape="1">
          <a:blip r:embed="rId2"/>
          <a:srcRect l="29775" t="21333" r="8650" b="13732"/>
          <a:stretch/>
        </p:blipFill>
        <p:spPr>
          <a:xfrm>
            <a:off x="1060574" y="1060365"/>
            <a:ext cx="4665027" cy="1929384"/>
          </a:xfrm>
          <a:prstGeom prst="rect">
            <a:avLst/>
          </a:prstGeom>
        </p:spPr>
      </p:pic>
      <p:pic>
        <p:nvPicPr>
          <p:cNvPr id="4" name="Picture 3"/>
          <p:cNvPicPr>
            <a:picLocks noChangeAspect="1"/>
          </p:cNvPicPr>
          <p:nvPr/>
        </p:nvPicPr>
        <p:blipFill rotWithShape="1">
          <a:blip r:embed="rId3"/>
          <a:srcRect l="29475" t="22267" r="10150" b="13867"/>
          <a:stretch/>
        </p:blipFill>
        <p:spPr>
          <a:xfrm>
            <a:off x="5766021" y="1060365"/>
            <a:ext cx="5321808" cy="1929384"/>
          </a:xfrm>
          <a:prstGeom prst="rect">
            <a:avLst/>
          </a:prstGeom>
        </p:spPr>
      </p:pic>
      <p:pic>
        <p:nvPicPr>
          <p:cNvPr id="5" name="Picture 4"/>
          <p:cNvPicPr>
            <a:picLocks noChangeAspect="1"/>
          </p:cNvPicPr>
          <p:nvPr/>
        </p:nvPicPr>
        <p:blipFill rotWithShape="1">
          <a:blip r:embed="rId4"/>
          <a:srcRect l="29700" t="22267" r="16075" b="14132"/>
          <a:stretch/>
        </p:blipFill>
        <p:spPr>
          <a:xfrm>
            <a:off x="1060574" y="3006259"/>
            <a:ext cx="4665027" cy="2139696"/>
          </a:xfrm>
          <a:prstGeom prst="rect">
            <a:avLst/>
          </a:prstGeom>
        </p:spPr>
      </p:pic>
      <p:pic>
        <p:nvPicPr>
          <p:cNvPr id="6" name="Picture 5"/>
          <p:cNvPicPr>
            <a:picLocks noChangeAspect="1"/>
          </p:cNvPicPr>
          <p:nvPr/>
        </p:nvPicPr>
        <p:blipFill rotWithShape="1">
          <a:blip r:embed="rId5"/>
          <a:srcRect l="29617" t="20800" r="2561" b="13333"/>
          <a:stretch/>
        </p:blipFill>
        <p:spPr>
          <a:xfrm>
            <a:off x="5766021" y="3006259"/>
            <a:ext cx="5321808" cy="2139696"/>
          </a:xfrm>
          <a:prstGeom prst="rect">
            <a:avLst/>
          </a:prstGeom>
        </p:spPr>
      </p:pic>
      <p:sp>
        <p:nvSpPr>
          <p:cNvPr id="7" name="Title 1"/>
          <p:cNvSpPr txBox="1">
            <a:spLocks/>
          </p:cNvSpPr>
          <p:nvPr/>
        </p:nvSpPr>
        <p:spPr>
          <a:xfrm>
            <a:off x="1060576" y="0"/>
            <a:ext cx="10067672" cy="1885301"/>
          </a:xfrm>
          <a:prstGeom prst="rect">
            <a:avLst/>
          </a:prstGeom>
        </p:spPr>
        <p:txBody>
          <a:bodyPr vert="horz" lIns="91440" tIns="45720" rIns="91440" bIns="45720" rtlCol="0" anchor="ctr">
            <a:normAutofit fontScale="75000" lnSpcReduction="20000"/>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IN" sz="2600" dirty="0" smtClean="0">
                <a:solidFill>
                  <a:srgbClr val="FF0000"/>
                </a:solidFill>
                <a:latin typeface="Century" panose="02040604050505020304" pitchFamily="18" charset="0"/>
              </a:rPr>
              <a:t>                             </a:t>
            </a:r>
            <a:r>
              <a:rPr lang="en-IN" sz="3400" dirty="0" smtClean="0">
                <a:solidFill>
                  <a:srgbClr val="FFFF00"/>
                </a:solidFill>
                <a:latin typeface="Century" panose="02040604050505020304" pitchFamily="18" charset="0"/>
              </a:rPr>
              <a:t>Exploratory </a:t>
            </a:r>
            <a:r>
              <a:rPr lang="en-IN" sz="3400" dirty="0">
                <a:solidFill>
                  <a:srgbClr val="FFFF00"/>
                </a:solidFill>
                <a:latin typeface="Century" panose="02040604050505020304" pitchFamily="18" charset="0"/>
              </a:rPr>
              <a:t>Analysis and Inferences</a:t>
            </a:r>
            <a:r>
              <a:rPr lang="en-IN" sz="3400" dirty="0" smtClean="0">
                <a:solidFill>
                  <a:srgbClr val="FF0000"/>
                </a:solidFill>
                <a:latin typeface="Century" panose="02040604050505020304" pitchFamily="18" charset="0"/>
              </a:rPr>
              <a:t>.</a:t>
            </a:r>
            <a:r>
              <a:rPr lang="en-IN" sz="3400" dirty="0">
                <a:solidFill>
                  <a:srgbClr val="FF0000"/>
                </a:solidFill>
                <a:latin typeface="Century" panose="02040604050505020304" pitchFamily="18" charset="0"/>
              </a:rPr>
              <a:t/>
            </a:r>
            <a:br>
              <a:rPr lang="en-IN" sz="3400" dirty="0">
                <a:solidFill>
                  <a:srgbClr val="FF0000"/>
                </a:solidFill>
                <a:latin typeface="Century" panose="02040604050505020304" pitchFamily="18" charset="0"/>
              </a:rPr>
            </a:br>
            <a:r>
              <a:rPr lang="en-IN" sz="2300" dirty="0">
                <a:solidFill>
                  <a:srgbClr val="FF0000"/>
                </a:solidFill>
                <a:latin typeface="Century" panose="02040604050505020304" pitchFamily="18" charset="0"/>
              </a:rPr>
              <a:t/>
            </a:r>
            <a:br>
              <a:rPr lang="en-IN" sz="2300" dirty="0">
                <a:solidFill>
                  <a:srgbClr val="FF0000"/>
                </a:solidFill>
                <a:latin typeface="Century" panose="02040604050505020304" pitchFamily="18" charset="0"/>
              </a:rPr>
            </a:br>
            <a:r>
              <a:rPr lang="en-IN" sz="2300" dirty="0">
                <a:solidFill>
                  <a:schemeClr val="bg1"/>
                </a:solidFill>
                <a:latin typeface="Century" panose="02040604050505020304" pitchFamily="18" charset="0"/>
              </a:rPr>
              <a:t>Univariate analysis.</a:t>
            </a:r>
            <a:r>
              <a:rPr lang="en-IN" sz="2300" dirty="0" smtClean="0">
                <a:solidFill>
                  <a:srgbClr val="FF0000"/>
                </a:solidFill>
                <a:latin typeface="Century" panose="02040604050505020304" pitchFamily="18" charset="0"/>
              </a:rPr>
              <a:t/>
            </a:r>
            <a:br>
              <a:rPr lang="en-IN" sz="2300" dirty="0" smtClean="0">
                <a:solidFill>
                  <a:srgbClr val="FF0000"/>
                </a:solidFill>
                <a:latin typeface="Century" panose="02040604050505020304" pitchFamily="18" charset="0"/>
              </a:rPr>
            </a:br>
            <a:r>
              <a:rPr lang="en-IN" sz="2600" dirty="0" smtClean="0">
                <a:solidFill>
                  <a:srgbClr val="FF0000"/>
                </a:solidFill>
                <a:latin typeface="Century" panose="02040604050505020304" pitchFamily="18" charset="0"/>
              </a:rPr>
              <a:t/>
            </a:r>
            <a:br>
              <a:rPr lang="en-IN" sz="2600" dirty="0" smtClean="0">
                <a:solidFill>
                  <a:srgbClr val="FF0000"/>
                </a:solidFill>
                <a:latin typeface="Century" panose="02040604050505020304" pitchFamily="18" charset="0"/>
              </a:rPr>
            </a:br>
            <a:r>
              <a:rPr lang="en-IN" sz="2600" dirty="0" smtClean="0">
                <a:solidFill>
                  <a:srgbClr val="FF0000"/>
                </a:solidFill>
                <a:latin typeface="Century" panose="02040604050505020304" pitchFamily="18" charset="0"/>
              </a:rPr>
              <a:t/>
            </a:r>
            <a:br>
              <a:rPr lang="en-IN" sz="2600" dirty="0" smtClean="0">
                <a:solidFill>
                  <a:srgbClr val="FF0000"/>
                </a:solidFill>
                <a:latin typeface="Century" panose="02040604050505020304" pitchFamily="18" charset="0"/>
              </a:rPr>
            </a:br>
            <a:r>
              <a:rPr lang="en-IN" sz="2600" dirty="0" smtClean="0">
                <a:solidFill>
                  <a:srgbClr val="FF0000"/>
                </a:solidFill>
                <a:latin typeface="Century" panose="02040604050505020304" pitchFamily="18" charset="0"/>
              </a:rPr>
              <a:t/>
            </a:r>
            <a:br>
              <a:rPr lang="en-IN" sz="2600" dirty="0" smtClean="0">
                <a:solidFill>
                  <a:srgbClr val="FF0000"/>
                </a:solidFill>
                <a:latin typeface="Century" panose="02040604050505020304" pitchFamily="18" charset="0"/>
              </a:rPr>
            </a:br>
            <a:endParaRPr lang="en-IN" sz="2600" dirty="0">
              <a:solidFill>
                <a:srgbClr val="FF0000"/>
              </a:solidFill>
              <a:latin typeface="Century" panose="02040604050505020304" pitchFamily="18" charset="0"/>
            </a:endParaRPr>
          </a:p>
        </p:txBody>
      </p:sp>
    </p:spTree>
    <p:extLst>
      <p:ext uri="{BB962C8B-B14F-4D97-AF65-F5344CB8AC3E}">
        <p14:creationId xmlns:p14="http://schemas.microsoft.com/office/powerpoint/2010/main" val="4001487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457200"/>
            <a:ext cx="9905998" cy="1417320"/>
          </a:xfrm>
        </p:spPr>
        <p:txBody>
          <a:bodyPr>
            <a:normAutofit/>
          </a:bodyPr>
          <a:lstStyle/>
          <a:p>
            <a:r>
              <a:rPr lang="en-IN" sz="2600" dirty="0">
                <a:solidFill>
                  <a:srgbClr val="FFFF00"/>
                </a:solidFill>
                <a:latin typeface="Century" panose="02040604050505020304" pitchFamily="18" charset="0"/>
              </a:rPr>
              <a:t>Bivariate </a:t>
            </a:r>
            <a:r>
              <a:rPr lang="en-IN" sz="2600" dirty="0" smtClean="0">
                <a:solidFill>
                  <a:srgbClr val="FFFF00"/>
                </a:solidFill>
                <a:latin typeface="Century" panose="02040604050505020304" pitchFamily="18" charset="0"/>
              </a:rPr>
              <a:t>analysis.</a:t>
            </a:r>
            <a:endParaRPr lang="en-IN" sz="2600" dirty="0">
              <a:solidFill>
                <a:srgbClr val="FFFF00"/>
              </a:solidFill>
              <a:latin typeface="Century" panose="02040604050505020304" pitchFamily="18" charset="0"/>
            </a:endParaRPr>
          </a:p>
        </p:txBody>
      </p:sp>
      <p:pic>
        <p:nvPicPr>
          <p:cNvPr id="4" name="Content Placeholder 3"/>
          <p:cNvPicPr>
            <a:picLocks noGrp="1" noChangeAspect="1"/>
          </p:cNvPicPr>
          <p:nvPr>
            <p:ph idx="1"/>
          </p:nvPr>
        </p:nvPicPr>
        <p:blipFill rotWithShape="1">
          <a:blip r:embed="rId2"/>
          <a:srcRect l="30064" t="21292" b="12941"/>
          <a:stretch/>
        </p:blipFill>
        <p:spPr>
          <a:xfrm>
            <a:off x="1136905" y="557784"/>
            <a:ext cx="4948491" cy="2459736"/>
          </a:xfrm>
          <a:prstGeom prst="rect">
            <a:avLst/>
          </a:prstGeom>
        </p:spPr>
      </p:pic>
      <p:pic>
        <p:nvPicPr>
          <p:cNvPr id="5" name="Picture 4"/>
          <p:cNvPicPr>
            <a:picLocks noChangeAspect="1"/>
          </p:cNvPicPr>
          <p:nvPr/>
        </p:nvPicPr>
        <p:blipFill rotWithShape="1">
          <a:blip r:embed="rId3"/>
          <a:srcRect l="29475" t="21200" b="13733"/>
          <a:stretch/>
        </p:blipFill>
        <p:spPr>
          <a:xfrm>
            <a:off x="6153912" y="557784"/>
            <a:ext cx="5114544" cy="2459736"/>
          </a:xfrm>
          <a:prstGeom prst="rect">
            <a:avLst/>
          </a:prstGeom>
        </p:spPr>
      </p:pic>
      <p:pic>
        <p:nvPicPr>
          <p:cNvPr id="6" name="Picture 5"/>
          <p:cNvPicPr>
            <a:picLocks noChangeAspect="1"/>
          </p:cNvPicPr>
          <p:nvPr/>
        </p:nvPicPr>
        <p:blipFill rotWithShape="1">
          <a:blip r:embed="rId4"/>
          <a:srcRect l="29550" t="21466" r="6625" b="13333"/>
          <a:stretch/>
        </p:blipFill>
        <p:spPr>
          <a:xfrm>
            <a:off x="1136905" y="3063240"/>
            <a:ext cx="10131551" cy="2304288"/>
          </a:xfrm>
          <a:prstGeom prst="rect">
            <a:avLst/>
          </a:prstGeom>
        </p:spPr>
      </p:pic>
      <p:sp>
        <p:nvSpPr>
          <p:cNvPr id="7" name="Title 1"/>
          <p:cNvSpPr txBox="1">
            <a:spLocks/>
          </p:cNvSpPr>
          <p:nvPr/>
        </p:nvSpPr>
        <p:spPr>
          <a:xfrm>
            <a:off x="1136904" y="5367528"/>
            <a:ext cx="10131551" cy="1600200"/>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endParaRPr lang="en-GB" sz="2200" dirty="0" smtClean="0">
              <a:latin typeface="Bahnschrift" panose="020B0502040204020203" pitchFamily="34" charset="0"/>
            </a:endParaRPr>
          </a:p>
          <a:p>
            <a:r>
              <a:rPr lang="en-GB" sz="2200" cap="none" dirty="0" smtClean="0">
                <a:latin typeface="Bahnschrift" panose="020B0502040204020203" pitchFamily="34" charset="0"/>
              </a:rPr>
              <a:t>Using boxplot on sales &amp; product line variables we have plotted bivariate analysis. We can clearly see that outlier is present in each product line category . </a:t>
            </a:r>
          </a:p>
          <a:p>
            <a:endParaRPr lang="en-GB" sz="2200" cap="none" dirty="0" smtClean="0">
              <a:latin typeface="Bahnschrift" panose="020B0502040204020203" pitchFamily="34" charset="0"/>
            </a:endParaRPr>
          </a:p>
          <a:p>
            <a:r>
              <a:rPr lang="en-GB" sz="2200" cap="none" dirty="0" smtClean="0">
                <a:latin typeface="Bahnschrift" panose="020B0502040204020203" pitchFamily="34" charset="0"/>
              </a:rPr>
              <a:t>Using boxplot on sales &amp; deal size variables we have plotted bivariate analysis. We can clearly see that outlier is present in large deal size.</a:t>
            </a:r>
          </a:p>
          <a:p>
            <a:endParaRPr lang="en-GB" sz="2200" cap="none" dirty="0" smtClean="0">
              <a:latin typeface="Bahnschrift" panose="020B0502040204020203" pitchFamily="34" charset="0"/>
            </a:endParaRPr>
          </a:p>
          <a:p>
            <a:endParaRPr lang="en-GB" sz="2200" cap="none" dirty="0" smtClean="0">
              <a:latin typeface="Bahnschrift" panose="020B0502040204020203" pitchFamily="34" charset="0"/>
            </a:endParaRPr>
          </a:p>
          <a:p>
            <a:r>
              <a:rPr lang="en-GB" sz="2200" cap="none" dirty="0" smtClean="0">
                <a:latin typeface="Bahnschrift" panose="020B0502040204020203" pitchFamily="34" charset="0"/>
              </a:rPr>
              <a:t>In pie chart we can see the larger portion of classic cars followed by vintage cars were as trains has the least demand</a:t>
            </a:r>
            <a:r>
              <a:rPr lang="en-GB" sz="1800" cap="none" dirty="0" smtClean="0"/>
              <a:t>. </a:t>
            </a:r>
            <a:endParaRPr lang="en-GB" sz="2800" cap="none" dirty="0" smtClean="0"/>
          </a:p>
          <a:p>
            <a:endParaRPr lang="en-IN" sz="2600" cap="none" dirty="0">
              <a:latin typeface="Century" panose="02040604050505020304" pitchFamily="18" charset="0"/>
            </a:endParaRPr>
          </a:p>
        </p:txBody>
      </p:sp>
    </p:spTree>
    <p:extLst>
      <p:ext uri="{BB962C8B-B14F-4D97-AF65-F5344CB8AC3E}">
        <p14:creationId xmlns:p14="http://schemas.microsoft.com/office/powerpoint/2010/main" val="25280985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2" y="0"/>
            <a:ext cx="9905998" cy="443243"/>
          </a:xfrm>
        </p:spPr>
        <p:txBody>
          <a:bodyPr>
            <a:normAutofit fontScale="90000"/>
          </a:bodyPr>
          <a:lstStyle/>
          <a:p>
            <a:r>
              <a:rPr lang="en-IN" sz="2600" dirty="0">
                <a:solidFill>
                  <a:srgbClr val="FFFF00"/>
                </a:solidFill>
                <a:latin typeface="Century" panose="02040604050505020304" pitchFamily="18" charset="0"/>
              </a:rPr>
              <a:t>Multivariate analysis.</a:t>
            </a:r>
          </a:p>
        </p:txBody>
      </p:sp>
      <p:pic>
        <p:nvPicPr>
          <p:cNvPr id="5" name="Content Placeholder 4"/>
          <p:cNvPicPr>
            <a:picLocks noGrp="1" noChangeAspect="1"/>
          </p:cNvPicPr>
          <p:nvPr>
            <p:ph idx="1"/>
          </p:nvPr>
        </p:nvPicPr>
        <p:blipFill rotWithShape="1">
          <a:blip r:embed="rId2"/>
          <a:srcRect l="29587" t="21389" r="2219" b="13227"/>
          <a:stretch/>
        </p:blipFill>
        <p:spPr>
          <a:xfrm>
            <a:off x="1141412" y="443243"/>
            <a:ext cx="5067364" cy="2438174"/>
          </a:xfrm>
          <a:prstGeom prst="rect">
            <a:avLst/>
          </a:prstGeom>
        </p:spPr>
      </p:pic>
      <p:sp>
        <p:nvSpPr>
          <p:cNvPr id="4" name="Title 1"/>
          <p:cNvSpPr txBox="1">
            <a:spLocks/>
          </p:cNvSpPr>
          <p:nvPr/>
        </p:nvSpPr>
        <p:spPr>
          <a:xfrm>
            <a:off x="1009436" y="5416522"/>
            <a:ext cx="10709212" cy="1416263"/>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GB" sz="2200" cap="none" dirty="0" smtClean="0">
                <a:latin typeface="Bahnschrift" panose="020B0502040204020203" pitchFamily="34" charset="0"/>
              </a:rPr>
              <a:t>MSRP, price each, status, sales &amp; product line using these variables we did multivariate analysis. For this we used horizontal bar, tree map, stack bar , scatter plot respectively.</a:t>
            </a:r>
          </a:p>
          <a:p>
            <a:r>
              <a:rPr lang="en-GB" sz="2200" cap="none" dirty="0" smtClean="0">
                <a:latin typeface="Bahnschrift" panose="020B0502040204020203" pitchFamily="34" charset="0"/>
              </a:rPr>
              <a:t> </a:t>
            </a:r>
          </a:p>
          <a:p>
            <a:r>
              <a:rPr lang="en-GB" sz="2200" cap="none" dirty="0" smtClean="0">
                <a:latin typeface="Bahnschrift" panose="020B0502040204020203" pitchFamily="34" charset="0"/>
              </a:rPr>
              <a:t>As sales are high for classic cars the company has even sold below </a:t>
            </a:r>
            <a:r>
              <a:rPr lang="en-GB" sz="2200" cap="none" dirty="0" err="1">
                <a:latin typeface="Bahnschrift" panose="020B0502040204020203" pitchFamily="34" charset="0"/>
              </a:rPr>
              <a:t>M</a:t>
            </a:r>
            <a:r>
              <a:rPr lang="en-GB" sz="2200" cap="none" dirty="0" err="1" smtClean="0">
                <a:latin typeface="Bahnschrift" panose="020B0502040204020203" pitchFamily="34" charset="0"/>
              </a:rPr>
              <a:t>srp</a:t>
            </a:r>
            <a:r>
              <a:rPr lang="en-GB" sz="2200" cap="none" dirty="0" smtClean="0">
                <a:latin typeface="Bahnschrift" panose="020B0502040204020203" pitchFamily="34" charset="0"/>
              </a:rPr>
              <a:t>, there might be a chances that the company has given more discounts to its customers. And vice versa for vintage cars were the company has sold above MSRP. </a:t>
            </a:r>
          </a:p>
          <a:p>
            <a:endParaRPr lang="en-GB" sz="2200" cap="none" dirty="0" smtClean="0">
              <a:latin typeface="Bahnschrift" panose="020B0502040204020203" pitchFamily="34" charset="0"/>
            </a:endParaRPr>
          </a:p>
          <a:p>
            <a:r>
              <a:rPr lang="en-GB" sz="2200" cap="none" dirty="0" smtClean="0">
                <a:latin typeface="Bahnschrift" panose="020B0502040204020203" pitchFamily="34" charset="0"/>
              </a:rPr>
              <a:t>Ship, vintage car &amp; train are been sold above the </a:t>
            </a:r>
            <a:r>
              <a:rPr lang="en-GB" sz="2200" cap="none" dirty="0" err="1">
                <a:latin typeface="Bahnschrift" panose="020B0502040204020203" pitchFamily="34" charset="0"/>
              </a:rPr>
              <a:t>M</a:t>
            </a:r>
            <a:r>
              <a:rPr lang="en-GB" sz="2200" cap="none" dirty="0" err="1" smtClean="0">
                <a:latin typeface="Bahnschrift" panose="020B0502040204020203" pitchFamily="34" charset="0"/>
              </a:rPr>
              <a:t>srp</a:t>
            </a:r>
            <a:r>
              <a:rPr lang="en-GB" sz="2200" cap="none" dirty="0" smtClean="0">
                <a:latin typeface="Bahnschrift" panose="020B0502040204020203" pitchFamily="34" charset="0"/>
              </a:rPr>
              <a:t>. By looking at the given data almost all the transactions are been shipped.</a:t>
            </a:r>
            <a:endParaRPr lang="en-IN" sz="2200" cap="none" dirty="0">
              <a:latin typeface="Bahnschrift" panose="020B0502040204020203" pitchFamily="34" charset="0"/>
            </a:endParaRPr>
          </a:p>
        </p:txBody>
      </p:sp>
      <p:pic>
        <p:nvPicPr>
          <p:cNvPr id="6" name="Picture 5"/>
          <p:cNvPicPr>
            <a:picLocks noChangeAspect="1"/>
          </p:cNvPicPr>
          <p:nvPr/>
        </p:nvPicPr>
        <p:blipFill rotWithShape="1">
          <a:blip r:embed="rId3"/>
          <a:srcRect l="29700" t="20666" r="400" b="13333"/>
          <a:stretch/>
        </p:blipFill>
        <p:spPr>
          <a:xfrm>
            <a:off x="6291072" y="443243"/>
            <a:ext cx="5266944" cy="2438174"/>
          </a:xfrm>
          <a:prstGeom prst="rect">
            <a:avLst/>
          </a:prstGeom>
        </p:spPr>
      </p:pic>
      <p:pic>
        <p:nvPicPr>
          <p:cNvPr id="7" name="Picture 6"/>
          <p:cNvPicPr>
            <a:picLocks noChangeAspect="1"/>
          </p:cNvPicPr>
          <p:nvPr/>
        </p:nvPicPr>
        <p:blipFill rotWithShape="1">
          <a:blip r:embed="rId4"/>
          <a:srcRect l="29175" t="20934" r="4000" b="14000"/>
          <a:stretch/>
        </p:blipFill>
        <p:spPr>
          <a:xfrm>
            <a:off x="1141412" y="2956786"/>
            <a:ext cx="5067364" cy="2405929"/>
          </a:xfrm>
          <a:prstGeom prst="rect">
            <a:avLst/>
          </a:prstGeom>
        </p:spPr>
      </p:pic>
      <p:pic>
        <p:nvPicPr>
          <p:cNvPr id="8" name="Picture 7"/>
          <p:cNvPicPr>
            <a:picLocks noChangeAspect="1"/>
          </p:cNvPicPr>
          <p:nvPr/>
        </p:nvPicPr>
        <p:blipFill rotWithShape="1">
          <a:blip r:embed="rId5"/>
          <a:srcRect l="29176" t="21599" r="2124" b="14266"/>
          <a:stretch/>
        </p:blipFill>
        <p:spPr>
          <a:xfrm>
            <a:off x="6291072" y="2935224"/>
            <a:ext cx="5266944" cy="2405929"/>
          </a:xfrm>
          <a:prstGeom prst="rect">
            <a:avLst/>
          </a:prstGeom>
        </p:spPr>
      </p:pic>
    </p:spTree>
    <p:extLst>
      <p:ext uri="{BB962C8B-B14F-4D97-AF65-F5344CB8AC3E}">
        <p14:creationId xmlns:p14="http://schemas.microsoft.com/office/powerpoint/2010/main" val="16984246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2" y="234470"/>
            <a:ext cx="9905998" cy="506194"/>
          </a:xfrm>
        </p:spPr>
        <p:txBody>
          <a:bodyPr>
            <a:normAutofit/>
          </a:bodyPr>
          <a:lstStyle/>
          <a:p>
            <a:r>
              <a:rPr lang="en-GB" sz="2300" dirty="0">
                <a:solidFill>
                  <a:srgbClr val="FFFF00"/>
                </a:solidFill>
                <a:latin typeface="Century" panose="02040604050505020304" pitchFamily="18" charset="0"/>
              </a:rPr>
              <a:t>Time series &amp; Trends in Sales.</a:t>
            </a:r>
            <a:endParaRPr lang="en-IN" sz="2300" dirty="0">
              <a:solidFill>
                <a:srgbClr val="FFFF00"/>
              </a:solidFill>
              <a:latin typeface="Century" panose="02040604050505020304" pitchFamily="18" charset="0"/>
            </a:endParaRPr>
          </a:p>
        </p:txBody>
      </p:sp>
      <p:pic>
        <p:nvPicPr>
          <p:cNvPr id="6" name="Content Placeholder 5"/>
          <p:cNvPicPr>
            <a:picLocks noGrp="1" noChangeAspect="1"/>
          </p:cNvPicPr>
          <p:nvPr>
            <p:ph idx="1"/>
          </p:nvPr>
        </p:nvPicPr>
        <p:blipFill rotWithShape="1">
          <a:blip r:embed="rId2"/>
          <a:srcRect l="29413" t="21209" b="12784"/>
          <a:stretch/>
        </p:blipFill>
        <p:spPr>
          <a:xfrm>
            <a:off x="1141412" y="740664"/>
            <a:ext cx="4858510" cy="2532888"/>
          </a:xfrm>
          <a:prstGeom prst="rect">
            <a:avLst/>
          </a:prstGeom>
        </p:spPr>
      </p:pic>
      <p:pic>
        <p:nvPicPr>
          <p:cNvPr id="7" name="Picture 6"/>
          <p:cNvPicPr>
            <a:picLocks noChangeAspect="1"/>
          </p:cNvPicPr>
          <p:nvPr/>
        </p:nvPicPr>
        <p:blipFill rotWithShape="1">
          <a:blip r:embed="rId3"/>
          <a:srcRect l="29775" t="20666" r="625" b="14266"/>
          <a:stretch/>
        </p:blipFill>
        <p:spPr>
          <a:xfrm>
            <a:off x="6336792" y="740664"/>
            <a:ext cx="5047488" cy="2532888"/>
          </a:xfrm>
          <a:prstGeom prst="rect">
            <a:avLst/>
          </a:prstGeom>
        </p:spPr>
      </p:pic>
      <p:pic>
        <p:nvPicPr>
          <p:cNvPr id="8" name="Picture 7"/>
          <p:cNvPicPr>
            <a:picLocks noChangeAspect="1"/>
          </p:cNvPicPr>
          <p:nvPr/>
        </p:nvPicPr>
        <p:blipFill rotWithShape="1">
          <a:blip r:embed="rId4"/>
          <a:srcRect l="29475" t="20934" r="775" b="13467"/>
          <a:stretch/>
        </p:blipFill>
        <p:spPr>
          <a:xfrm>
            <a:off x="1141412" y="3355848"/>
            <a:ext cx="4858510" cy="2633472"/>
          </a:xfrm>
          <a:prstGeom prst="rect">
            <a:avLst/>
          </a:prstGeom>
        </p:spPr>
      </p:pic>
      <p:pic>
        <p:nvPicPr>
          <p:cNvPr id="9" name="Picture 8"/>
          <p:cNvPicPr>
            <a:picLocks noChangeAspect="1"/>
          </p:cNvPicPr>
          <p:nvPr/>
        </p:nvPicPr>
        <p:blipFill rotWithShape="1">
          <a:blip r:embed="rId5"/>
          <a:srcRect l="29401" t="21866" r="474" b="14933"/>
          <a:stretch/>
        </p:blipFill>
        <p:spPr>
          <a:xfrm>
            <a:off x="6336792" y="3355848"/>
            <a:ext cx="5047488" cy="2633472"/>
          </a:xfrm>
          <a:prstGeom prst="rect">
            <a:avLst/>
          </a:prstGeom>
        </p:spPr>
      </p:pic>
      <p:sp>
        <p:nvSpPr>
          <p:cNvPr id="10" name="Title 1"/>
          <p:cNvSpPr txBox="1">
            <a:spLocks/>
          </p:cNvSpPr>
          <p:nvPr/>
        </p:nvSpPr>
        <p:spPr>
          <a:xfrm>
            <a:off x="1127631" y="5888736"/>
            <a:ext cx="9905998" cy="96926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GB" sz="1200" dirty="0">
                <a:latin typeface="Bahnschrift" panose="020B0502040204020203" pitchFamily="34" charset="0"/>
              </a:rPr>
              <a:t>Yearly, Quarterly, monthly, Weekly time series analysis &amp; its trend are been shown. We observed that in Last quarter sales are high as compared to other quarters. There is a seasonality seen. </a:t>
            </a:r>
            <a:endParaRPr lang="en-IN" sz="1200" dirty="0">
              <a:latin typeface="Bahnschrift" panose="020B0502040204020203" pitchFamily="34" charset="0"/>
            </a:endParaRPr>
          </a:p>
        </p:txBody>
      </p:sp>
    </p:spTree>
    <p:extLst>
      <p:ext uri="{BB962C8B-B14F-4D97-AF65-F5344CB8AC3E}">
        <p14:creationId xmlns:p14="http://schemas.microsoft.com/office/powerpoint/2010/main" val="310342126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TM04033919[[fn=Circuit]]</Template>
  <TotalTime>549</TotalTime>
  <Words>1299</Words>
  <Application>Microsoft Office PowerPoint</Application>
  <PresentationFormat>Widescreen</PresentationFormat>
  <Paragraphs>127</Paragraphs>
  <Slides>19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Arial</vt:lpstr>
      <vt:lpstr>Bahnschrift</vt:lpstr>
      <vt:lpstr>Century</vt:lpstr>
      <vt:lpstr>lato</vt:lpstr>
      <vt:lpstr>Trebuchet MS</vt:lpstr>
      <vt:lpstr>Tw Cen MT</vt:lpstr>
      <vt:lpstr>Circuit</vt:lpstr>
      <vt:lpstr>Marketing &amp; Retail Analytics.</vt:lpstr>
      <vt:lpstr>Agenda :-  Agenda of this project is to find the underlying buying patterns of the customers of an automobile part manufacturer. Based on the past 3 years of the company's transaction data and recommend them customized marketing strategies for different segments of customers.</vt:lpstr>
      <vt:lpstr>                 Contents of the ppt.  &gt; Problem statement.   &gt; Data summary .   &gt; Exploratory analysis and inferences.   &gt; Univariate analysis. Bivariate analysis.   &gt; Multivariate analysis. Time series &amp; trends in sales.   &gt; Customer segmentation using RFM analysis.   &gt; KNIME workflow image .   &gt; Output table head for RFM analysis.    &gt; Inferences from RFM analysis and identified segments.    &gt; Recommendation .  </vt:lpstr>
      <vt:lpstr>Problem Statement.  An automobile parts manufacturing company has collected data of transactions for 3 years. They do not have any in-house data science team, thus they have hired you as their consultant. Your job is to use your magical data science skills to provide them with suitable insights about their data and their customers.  Data Dictionary:-   </vt:lpstr>
      <vt:lpstr>Data Summary –  &gt; The data is about an automobile parts manufacturing company. They have provided the data collected of transactions for 3 years.   &gt; The data has 2747 entries (0 to 2746) of rows and 20 columns. The data has 1 datetime64 , 2 float64, 5 int64, and 12 object data types. There is no missing values present in the data set.  &gt; This data more or less reflects the purchasing behaviour of customers in different categories &gt; The company is into automobile part manufacture, and they have different product line like classic car , motorcycle, plane, train, ship, bus truck, vintage cars etc.   &gt; The data maintained each transactions entry as order number and for each order number maintained all required information like customer identity details , and product details like price , quantity , product code, and sales for each customer.  &gt; We noticed that one order number has many different entries with different product codes.   &gt; Manufacturer's suggested retail price(Msrp) for each product code is decided but we found that this is not matching with price of each item &amp; is inconsistent with MSRP.</vt:lpstr>
      <vt:lpstr>Using boxplot on sales &amp; quantity order variable we have plotted univariate analysis. We can clearly see that outlier is present there.   Also using histogram on sales variable we did univariate analysis.   For categorical variable like product line we also did univariate analysis using bar plot.   We have noticed that the sales of classic cars products are high followed by vintage car product sales .    </vt:lpstr>
      <vt:lpstr>Bivariate analysis.</vt:lpstr>
      <vt:lpstr>Multivariate analysis.</vt:lpstr>
      <vt:lpstr>Time series &amp; Trends in Sales.</vt:lpstr>
      <vt:lpstr>Summary of the inferences .</vt:lpstr>
      <vt:lpstr>Customer Segmentation using RFM analysis.</vt:lpstr>
      <vt:lpstr>KNIME Workflow image</vt:lpstr>
      <vt:lpstr>Output table head For RFM Analysis.</vt:lpstr>
      <vt:lpstr>1. Our Top best customers </vt:lpstr>
      <vt:lpstr>2. Our Loyal customers</vt:lpstr>
      <vt:lpstr>3.Customers on verge of churning </vt:lpstr>
      <vt:lpstr>4. Lost Customers </vt:lpstr>
      <vt:lpstr>Recommendation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account</dc:creator>
  <cp:lastModifiedBy>Microsoft account</cp:lastModifiedBy>
  <cp:revision>33</cp:revision>
  <dcterms:created xsi:type="dcterms:W3CDTF">2021-12-09T18:19:50Z</dcterms:created>
  <dcterms:modified xsi:type="dcterms:W3CDTF">2021-12-12T17:45:58Z</dcterms:modified>
</cp:coreProperties>
</file>

<file path=docProps/thumbnail.jpeg>
</file>